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311" r:id="rId3"/>
    <p:sldId id="257" r:id="rId4"/>
    <p:sldId id="258" r:id="rId5"/>
    <p:sldId id="259" r:id="rId6"/>
    <p:sldId id="261" r:id="rId7"/>
    <p:sldId id="262" r:id="rId8"/>
    <p:sldId id="260" r:id="rId9"/>
    <p:sldId id="266" r:id="rId10"/>
    <p:sldId id="263" r:id="rId11"/>
    <p:sldId id="268" r:id="rId12"/>
    <p:sldId id="271" r:id="rId13"/>
    <p:sldId id="270" r:id="rId14"/>
    <p:sldId id="269" r:id="rId15"/>
    <p:sldId id="272" r:id="rId16"/>
    <p:sldId id="273" r:id="rId17"/>
    <p:sldId id="274" r:id="rId18"/>
    <p:sldId id="275" r:id="rId19"/>
    <p:sldId id="276" r:id="rId20"/>
    <p:sldId id="277" r:id="rId21"/>
    <p:sldId id="279" r:id="rId22"/>
    <p:sldId id="278" r:id="rId23"/>
    <p:sldId id="280" r:id="rId24"/>
    <p:sldId id="281" r:id="rId25"/>
    <p:sldId id="282" r:id="rId26"/>
    <p:sldId id="285" r:id="rId27"/>
    <p:sldId id="283" r:id="rId28"/>
    <p:sldId id="286" r:id="rId29"/>
    <p:sldId id="284" r:id="rId30"/>
    <p:sldId id="287" r:id="rId31"/>
    <p:sldId id="289" r:id="rId32"/>
    <p:sldId id="288" r:id="rId33"/>
    <p:sldId id="290" r:id="rId34"/>
    <p:sldId id="291" r:id="rId35"/>
    <p:sldId id="292" r:id="rId36"/>
    <p:sldId id="293" r:id="rId37"/>
    <p:sldId id="294" r:id="rId38"/>
    <p:sldId id="295" r:id="rId39"/>
    <p:sldId id="297" r:id="rId40"/>
    <p:sldId id="298" r:id="rId41"/>
    <p:sldId id="300" r:id="rId42"/>
    <p:sldId id="301" r:id="rId43"/>
    <p:sldId id="302" r:id="rId44"/>
    <p:sldId id="299" r:id="rId45"/>
    <p:sldId id="303" r:id="rId46"/>
    <p:sldId id="304" r:id="rId47"/>
    <p:sldId id="31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81" d="100"/>
          <a:sy n="81" d="100"/>
        </p:scale>
        <p:origin x="-78" y="-7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AB8B614-6C60-4A5C-B397-3624B6185735}" type="datetimeFigureOut">
              <a:rPr lang="en-US" smtClean="0"/>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452874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AB8B614-6C60-4A5C-B397-3624B6185735}" type="datetimeFigureOut">
              <a:rPr lang="en-US" smtClean="0"/>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2233069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AB8B614-6C60-4A5C-B397-3624B6185735}" type="datetimeFigureOut">
              <a:rPr lang="en-US" smtClean="0"/>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3444798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AB8B614-6C60-4A5C-B397-3624B6185735}" type="datetimeFigureOut">
              <a:rPr lang="en-US" smtClean="0"/>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F9B7CF-2D45-476E-9475-4D635BBF0128}"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970193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AB8B614-6C60-4A5C-B397-3624B6185735}" type="datetimeFigureOut">
              <a:rPr lang="en-US" smtClean="0"/>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42206396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3AB8B614-6C60-4A5C-B397-3624B6185735}" type="datetimeFigureOut">
              <a:rPr lang="en-US" smtClean="0"/>
              <a:t>5/24/2021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39831373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3AB8B614-6C60-4A5C-B397-3624B6185735}" type="datetimeFigureOut">
              <a:rPr lang="en-US" smtClean="0"/>
              <a:t>5/24/2021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4202225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B8B614-6C60-4A5C-B397-3624B6185735}" type="datetimeFigureOut">
              <a:rPr lang="en-US" smtClean="0"/>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16664093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B8B614-6C60-4A5C-B397-3624B6185735}" type="datetimeFigureOut">
              <a:rPr lang="en-US" smtClean="0"/>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246428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B8B614-6C60-4A5C-B397-3624B6185735}" type="datetimeFigureOut">
              <a:rPr lang="en-US" smtClean="0"/>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342181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AB8B614-6C60-4A5C-B397-3624B6185735}" type="datetimeFigureOut">
              <a:rPr lang="en-US" smtClean="0"/>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3085705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AB8B614-6C60-4A5C-B397-3624B6185735}" type="datetimeFigureOut">
              <a:rPr lang="en-US" smtClean="0"/>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3126202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AB8B614-6C60-4A5C-B397-3624B6185735}" type="datetimeFigureOut">
              <a:rPr lang="en-US" smtClean="0"/>
              <a:t>5/24/2021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1969506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AB8B614-6C60-4A5C-B397-3624B6185735}" type="datetimeFigureOut">
              <a:rPr lang="en-US" smtClean="0"/>
              <a:t>5/24/2021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2180134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3AB8B614-6C60-4A5C-B397-3624B6185735}" type="datetimeFigureOut">
              <a:rPr lang="en-US" smtClean="0"/>
              <a:t>5/24/2021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2294927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AB8B614-6C60-4A5C-B397-3624B6185735}" type="datetimeFigureOut">
              <a:rPr lang="en-US" smtClean="0"/>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2656114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AB8B614-6C60-4A5C-B397-3624B6185735}" type="datetimeFigureOut">
              <a:rPr lang="en-US" smtClean="0"/>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F9B7CF-2D45-476E-9475-4D635BBF0128}" type="slidenum">
              <a:rPr lang="en-US" smtClean="0"/>
              <a:t>‹#›</a:t>
            </a:fld>
            <a:endParaRPr lang="en-US"/>
          </a:p>
        </p:txBody>
      </p:sp>
    </p:spTree>
    <p:extLst>
      <p:ext uri="{BB962C8B-B14F-4D97-AF65-F5344CB8AC3E}">
        <p14:creationId xmlns:p14="http://schemas.microsoft.com/office/powerpoint/2010/main" val="927503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3AB8B614-6C60-4A5C-B397-3624B6185735}" type="datetimeFigureOut">
              <a:rPr lang="en-US" smtClean="0"/>
              <a:t>5/24/2021</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98F9B7CF-2D45-476E-9475-4D635BBF0128}" type="slidenum">
              <a:rPr lang="en-US" smtClean="0"/>
              <a:t>‹#›</a:t>
            </a:fld>
            <a:endParaRPr lang="en-US"/>
          </a:p>
        </p:txBody>
      </p:sp>
    </p:spTree>
    <p:extLst>
      <p:ext uri="{BB962C8B-B14F-4D97-AF65-F5344CB8AC3E}">
        <p14:creationId xmlns:p14="http://schemas.microsoft.com/office/powerpoint/2010/main" val="233232120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10650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lnSpc>
                <a:spcPct val="80000"/>
              </a:lnSpc>
            </a:pPr>
            <a:r>
              <a:rPr lang="fa-IR" sz="5900" b="1" dirty="0">
                <a:latin typeface="Arabic Typesetting" panose="03020402040406030203" pitchFamily="66" charset="-78"/>
                <a:cs typeface="B Titr" panose="00000700000000000000" pitchFamily="2" charset="-78"/>
              </a:rPr>
              <a:t>اخلاق پزشکی</a:t>
            </a:r>
            <a:endParaRPr lang="en-US" sz="5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endParaRPr lang="fa-IR" dirty="0">
              <a:solidFill>
                <a:schemeClr val="tx1"/>
              </a:solidFill>
              <a:cs typeface="B Titr" panose="00000700000000000000" pitchFamily="2" charset="-78"/>
            </a:endParaRPr>
          </a:p>
          <a:p>
            <a:pPr algn="r" rtl="1"/>
            <a:r>
              <a:rPr lang="en-US" dirty="0">
                <a:solidFill>
                  <a:schemeClr val="tx1"/>
                </a:solidFill>
                <a:cs typeface="B Titr" panose="00000700000000000000" pitchFamily="2" charset="-78"/>
              </a:rPr>
              <a:t>(ACTUAL DUTIES)</a:t>
            </a:r>
            <a:r>
              <a:rPr lang="fa-IR" dirty="0">
                <a:solidFill>
                  <a:schemeClr val="tx1"/>
                </a:solidFill>
                <a:cs typeface="B Titr" panose="00000700000000000000" pitchFamily="2" charset="-78"/>
              </a:rPr>
              <a:t> اصول اخلاقی حرفه اي :</a:t>
            </a:r>
          </a:p>
          <a:p>
            <a:pPr algn="r" rtl="1"/>
            <a:r>
              <a:rPr lang="fa-IR" dirty="0">
                <a:solidFill>
                  <a:schemeClr val="tx1"/>
                </a:solidFill>
                <a:cs typeface="B Titr" panose="00000700000000000000" pitchFamily="2" charset="-78"/>
              </a:rPr>
              <a:t>   اصول براي یک موقعیت واحد در یک شرایط بالینی خاص طراحی شده اند ارزش این اصول با توجه به زمینه اي که در ان قرار گرفته ، مشخص می شود.</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2555916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lnSpc>
                <a:spcPct val="80000"/>
              </a:lnSpc>
            </a:pPr>
            <a:r>
              <a:rPr lang="fa-IR" sz="5900" b="1" dirty="0" smtClean="0">
                <a:latin typeface="Arabic Typesetting" panose="03020402040406030203" pitchFamily="66" charset="-78"/>
                <a:cs typeface="B Titr" panose="00000700000000000000" pitchFamily="2" charset="-78"/>
              </a:rPr>
              <a:t>اخلاق پزشکی</a:t>
            </a:r>
            <a:endParaRPr lang="en-US" sz="5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r>
              <a:rPr lang="en-US" dirty="0">
                <a:solidFill>
                  <a:schemeClr val="tx1"/>
                </a:solidFill>
                <a:cs typeface="B Titr" panose="00000700000000000000" pitchFamily="2" charset="-78"/>
              </a:rPr>
              <a:t>(VIRTUES) • </a:t>
            </a:r>
            <a:r>
              <a:rPr lang="fa-IR" dirty="0">
                <a:solidFill>
                  <a:schemeClr val="tx1"/>
                </a:solidFill>
                <a:cs typeface="B Titr" panose="00000700000000000000" pitchFamily="2" charset="-78"/>
              </a:rPr>
              <a:t>اصول اخلاقی اولیه</a:t>
            </a:r>
            <a:r>
              <a:rPr lang="en-US" dirty="0">
                <a:solidFill>
                  <a:schemeClr val="tx1"/>
                </a:solidFill>
                <a:cs typeface="B Titr" panose="00000700000000000000" pitchFamily="2" charset="-78"/>
              </a:rPr>
              <a:t>:</a:t>
            </a:r>
            <a:endParaRPr lang="fa-IR" dirty="0">
              <a:solidFill>
                <a:schemeClr val="tx1"/>
              </a:solidFill>
              <a:cs typeface="B Titr" panose="00000700000000000000" pitchFamily="2" charset="-78"/>
            </a:endParaRPr>
          </a:p>
          <a:p>
            <a:pPr algn="r" rtl="1"/>
            <a:r>
              <a:rPr lang="fa-IR" dirty="0">
                <a:solidFill>
                  <a:schemeClr val="tx1"/>
                </a:solidFill>
                <a:cs typeface="B Titr" panose="00000700000000000000" pitchFamily="2" charset="-78"/>
              </a:rPr>
              <a:t>احترام به سایرین</a:t>
            </a:r>
          </a:p>
          <a:p>
            <a:pPr algn="r" rtl="1"/>
            <a:r>
              <a:rPr lang="fa-IR" dirty="0">
                <a:solidFill>
                  <a:schemeClr val="tx1"/>
                </a:solidFill>
                <a:cs typeface="B Titr" panose="00000700000000000000" pitchFamily="2" charset="-78"/>
              </a:rPr>
              <a:t> نداشتن شرارت</a:t>
            </a:r>
          </a:p>
          <a:p>
            <a:pPr algn="r" rtl="1"/>
            <a:r>
              <a:rPr lang="fa-IR" dirty="0">
                <a:solidFill>
                  <a:schemeClr val="tx1"/>
                </a:solidFill>
                <a:cs typeface="B Titr" panose="00000700000000000000" pitchFamily="2" charset="-78"/>
              </a:rPr>
              <a:t> خیرخواهی</a:t>
            </a:r>
          </a:p>
          <a:p>
            <a:pPr algn="r" rtl="1"/>
            <a:r>
              <a:rPr lang="en-US" dirty="0">
                <a:solidFill>
                  <a:schemeClr val="tx1"/>
                </a:solidFill>
                <a:cs typeface="B Titr" panose="00000700000000000000" pitchFamily="2" charset="-78"/>
              </a:rPr>
              <a:t> </a:t>
            </a:r>
            <a:r>
              <a:rPr lang="fa-IR" dirty="0">
                <a:solidFill>
                  <a:schemeClr val="tx1"/>
                </a:solidFill>
                <a:cs typeface="B Titr" panose="00000700000000000000" pitchFamily="2" charset="-78"/>
              </a:rPr>
              <a:t>همدردي ، انصاف</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210705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5400" b="1" dirty="0">
                <a:latin typeface="Arabic Typesetting" panose="03020402040406030203" pitchFamily="66" charset="-78"/>
                <a:cs typeface="B Titr" panose="00000700000000000000" pitchFamily="2" charset="-78"/>
              </a:rPr>
              <a:t>اخلاق پزشکی</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r>
              <a:rPr lang="fa-IR" dirty="0">
                <a:solidFill>
                  <a:schemeClr val="tx1"/>
                </a:solidFill>
                <a:cs typeface="B Titr" panose="00000700000000000000" pitchFamily="2" charset="-78"/>
              </a:rPr>
              <a:t>اصول اخلاق پزشکی</a:t>
            </a:r>
          </a:p>
          <a:p>
            <a:pPr algn="r" rtl="1"/>
            <a:r>
              <a:rPr lang="fa-IR" dirty="0">
                <a:solidFill>
                  <a:schemeClr val="tx1"/>
                </a:solidFill>
                <a:cs typeface="B Titr" panose="00000700000000000000" pitchFamily="2" charset="-78"/>
              </a:rPr>
              <a:t> خودمختاري و احترام به </a:t>
            </a:r>
            <a:r>
              <a:rPr lang="fa-IR" dirty="0" smtClean="0">
                <a:solidFill>
                  <a:schemeClr val="tx1"/>
                </a:solidFill>
                <a:cs typeface="B Titr" panose="00000700000000000000" pitchFamily="2" charset="-78"/>
              </a:rPr>
              <a:t>حق انتخاب </a:t>
            </a:r>
            <a:r>
              <a:rPr lang="fa-IR" dirty="0">
                <a:solidFill>
                  <a:schemeClr val="tx1"/>
                </a:solidFill>
                <a:cs typeface="B Titr" panose="00000700000000000000" pitchFamily="2" charset="-78"/>
              </a:rPr>
              <a:t>بیمار</a:t>
            </a:r>
          </a:p>
          <a:p>
            <a:pPr algn="r" rtl="1"/>
            <a:r>
              <a:rPr lang="fa-IR" dirty="0">
                <a:solidFill>
                  <a:schemeClr val="tx1"/>
                </a:solidFill>
                <a:cs typeface="B Titr" panose="00000700000000000000" pitchFamily="2" charset="-78"/>
              </a:rPr>
              <a:t>اصل عدم اضرار</a:t>
            </a:r>
          </a:p>
          <a:p>
            <a:pPr algn="r" rtl="1"/>
            <a:r>
              <a:rPr lang="fa-IR" dirty="0">
                <a:solidFill>
                  <a:schemeClr val="tx1"/>
                </a:solidFill>
                <a:cs typeface="B Titr" panose="00000700000000000000" pitchFamily="2" charset="-78"/>
              </a:rPr>
              <a:t>اصل سودرسانی</a:t>
            </a:r>
          </a:p>
          <a:p>
            <a:pPr algn="r" rtl="1"/>
            <a:r>
              <a:rPr lang="fa-IR" dirty="0">
                <a:solidFill>
                  <a:schemeClr val="tx1"/>
                </a:solidFill>
                <a:cs typeface="B Titr" panose="00000700000000000000" pitchFamily="2" charset="-78"/>
              </a:rPr>
              <a:t>اصل عدالت</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561186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4900" b="1" dirty="0">
                <a:latin typeface="Arabic Typesetting" panose="03020402040406030203" pitchFamily="66" charset="-78"/>
                <a:cs typeface="B Titr" panose="00000700000000000000" pitchFamily="2" charset="-78"/>
              </a:rPr>
              <a:t>اخلاق پزشکی</a:t>
            </a:r>
            <a:endParaRPr lang="en-US" sz="4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r>
              <a:rPr lang="en-US" dirty="0">
                <a:solidFill>
                  <a:schemeClr val="tx1"/>
                </a:solidFill>
                <a:cs typeface="B Titr" panose="00000700000000000000" pitchFamily="2" charset="-78"/>
              </a:rPr>
              <a:t>(Respect for autonomy) • </a:t>
            </a:r>
            <a:r>
              <a:rPr lang="fa-IR" dirty="0">
                <a:solidFill>
                  <a:schemeClr val="tx1"/>
                </a:solidFill>
                <a:cs typeface="B Titr" panose="00000700000000000000" pitchFamily="2" charset="-78"/>
              </a:rPr>
              <a:t> اصل احترام به حق انتخاب و استقلال بیمار</a:t>
            </a:r>
          </a:p>
          <a:p>
            <a:pPr algn="r" rtl="1"/>
            <a:r>
              <a:rPr lang="en-US" dirty="0">
                <a:solidFill>
                  <a:schemeClr val="tx1"/>
                </a:solidFill>
                <a:cs typeface="B Titr" panose="00000700000000000000" pitchFamily="2" charset="-78"/>
              </a:rPr>
              <a:t>(Non </a:t>
            </a:r>
            <a:r>
              <a:rPr lang="en-US" dirty="0" err="1">
                <a:solidFill>
                  <a:schemeClr val="tx1"/>
                </a:solidFill>
                <a:cs typeface="B Titr" panose="00000700000000000000" pitchFamily="2" charset="-78"/>
              </a:rPr>
              <a:t>malbeneficence</a:t>
            </a:r>
            <a:r>
              <a:rPr lang="en-US" dirty="0">
                <a:solidFill>
                  <a:schemeClr val="tx1"/>
                </a:solidFill>
                <a:cs typeface="B Titr" panose="00000700000000000000" pitchFamily="2" charset="-78"/>
              </a:rPr>
              <a:t>) • </a:t>
            </a:r>
            <a:r>
              <a:rPr lang="fa-IR" dirty="0">
                <a:solidFill>
                  <a:schemeClr val="tx1"/>
                </a:solidFill>
                <a:cs typeface="B Titr" panose="00000700000000000000" pitchFamily="2" charset="-78"/>
              </a:rPr>
              <a:t> اصل عدم اضرار</a:t>
            </a:r>
          </a:p>
          <a:p>
            <a:pPr algn="r" rtl="1"/>
            <a:r>
              <a:rPr lang="en-US" dirty="0">
                <a:solidFill>
                  <a:schemeClr val="tx1"/>
                </a:solidFill>
                <a:cs typeface="B Titr" panose="00000700000000000000" pitchFamily="2" charset="-78"/>
              </a:rPr>
              <a:t>Beneficence) • </a:t>
            </a:r>
            <a:r>
              <a:rPr lang="fa-IR" dirty="0">
                <a:solidFill>
                  <a:schemeClr val="tx1"/>
                </a:solidFill>
                <a:cs typeface="B Titr" panose="00000700000000000000" pitchFamily="2" charset="-78"/>
              </a:rPr>
              <a:t>) اصل سودرسانی</a:t>
            </a:r>
          </a:p>
          <a:p>
            <a:pPr algn="r" rtl="1"/>
            <a:r>
              <a:rPr lang="en-US" dirty="0">
                <a:solidFill>
                  <a:schemeClr val="tx1"/>
                </a:solidFill>
                <a:cs typeface="B Titr" panose="00000700000000000000" pitchFamily="2" charset="-78"/>
              </a:rPr>
              <a:t>Justice) • </a:t>
            </a:r>
            <a:r>
              <a:rPr lang="fa-IR" dirty="0">
                <a:solidFill>
                  <a:schemeClr val="tx1"/>
                </a:solidFill>
                <a:cs typeface="B Titr" panose="00000700000000000000" pitchFamily="2" charset="-78"/>
              </a:rPr>
              <a:t>) عدالت</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1392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5400" b="1" dirty="0">
                <a:latin typeface="Arabic Typesetting" panose="03020402040406030203" pitchFamily="66" charset="-78"/>
                <a:cs typeface="B Titr" panose="00000700000000000000" pitchFamily="2" charset="-78"/>
              </a:rPr>
              <a:t>اخلاق پزشکی</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lnSpcReduction="10000"/>
          </a:bodyPr>
          <a:lstStyle/>
          <a:p>
            <a:pPr algn="r" rtl="1"/>
            <a:r>
              <a:rPr lang="fa-IR" dirty="0">
                <a:solidFill>
                  <a:schemeClr val="tx1"/>
                </a:solidFill>
                <a:cs typeface="B Titr" panose="00000700000000000000" pitchFamily="2" charset="-78"/>
              </a:rPr>
              <a:t>خودمختاري در مقابل پدرسروري</a:t>
            </a:r>
          </a:p>
          <a:p>
            <a:pPr algn="r" rtl="1"/>
            <a:r>
              <a:rPr lang="en-US" dirty="0">
                <a:solidFill>
                  <a:schemeClr val="tx1"/>
                </a:solidFill>
                <a:cs typeface="B Titr" panose="00000700000000000000" pitchFamily="2" charset="-78"/>
              </a:rPr>
              <a:t>Autonomy –v-Paternalism</a:t>
            </a:r>
          </a:p>
          <a:p>
            <a:pPr algn="r" rtl="1"/>
            <a:r>
              <a:rPr lang="fa-IR" dirty="0">
                <a:solidFill>
                  <a:schemeClr val="tx1"/>
                </a:solidFill>
                <a:cs typeface="B Titr" panose="00000700000000000000" pitchFamily="2" charset="-78"/>
              </a:rPr>
              <a:t>زمانیکه بیمار خود مختار نیست- برخوردي بوجود نمی آید.</a:t>
            </a:r>
          </a:p>
          <a:p>
            <a:pPr algn="r" rtl="1"/>
            <a:r>
              <a:rPr lang="fa-IR" dirty="0">
                <a:solidFill>
                  <a:schemeClr val="tx1"/>
                </a:solidFill>
                <a:cs typeface="B Titr" panose="00000700000000000000" pitchFamily="2" charset="-78"/>
              </a:rPr>
              <a:t>زمانیکه بیمار خودمختار می باشد- رویه زیر سوال می رود.</a:t>
            </a:r>
          </a:p>
          <a:p>
            <a:pPr algn="r" rtl="1"/>
            <a:r>
              <a:rPr lang="en-US" dirty="0">
                <a:solidFill>
                  <a:schemeClr val="tx1"/>
                </a:solidFill>
                <a:cs typeface="B Titr" panose="00000700000000000000" pitchFamily="2" charset="-78"/>
              </a:rPr>
              <a:t>Weak Paternalism) • </a:t>
            </a:r>
            <a:r>
              <a:rPr lang="fa-IR" dirty="0">
                <a:solidFill>
                  <a:schemeClr val="tx1"/>
                </a:solidFill>
                <a:cs typeface="B Titr" panose="00000700000000000000" pitchFamily="2" charset="-78"/>
              </a:rPr>
              <a:t>) پدرسروري ضعیف</a:t>
            </a:r>
          </a:p>
          <a:p>
            <a:pPr algn="r" rtl="1"/>
            <a:r>
              <a:rPr lang="en-US" dirty="0">
                <a:solidFill>
                  <a:schemeClr val="tx1"/>
                </a:solidFill>
                <a:cs typeface="B Titr" panose="00000700000000000000" pitchFamily="2" charset="-78"/>
              </a:rPr>
              <a:t>(Strong Paternalism) • </a:t>
            </a:r>
            <a:r>
              <a:rPr lang="fa-IR" dirty="0">
                <a:solidFill>
                  <a:schemeClr val="tx1"/>
                </a:solidFill>
                <a:cs typeface="B Titr" panose="00000700000000000000" pitchFamily="2" charset="-78"/>
              </a:rPr>
              <a:t> پدرسروري قوي</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681718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5400" b="1" dirty="0">
                <a:latin typeface="Arabic Typesetting" panose="03020402040406030203" pitchFamily="66" charset="-78"/>
                <a:cs typeface="B Titr" panose="00000700000000000000" pitchFamily="2" charset="-78"/>
              </a:rPr>
              <a:t>اخلاق پزشکی</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784898"/>
          </a:xfrm>
          <a:solidFill>
            <a:srgbClr val="00B0F0"/>
          </a:solidFill>
        </p:spPr>
        <p:txBody>
          <a:bodyPr vert="horz" lIns="91440" tIns="45720" rIns="91440" bIns="45720" rtlCol="0">
            <a:normAutofit/>
          </a:bodyPr>
          <a:lstStyle/>
          <a:p>
            <a:pPr algn="r" rtl="1"/>
            <a:r>
              <a:rPr lang="fa-IR" dirty="0">
                <a:solidFill>
                  <a:schemeClr val="tx1"/>
                </a:solidFill>
                <a:cs typeface="B Titr" panose="00000700000000000000" pitchFamily="2" charset="-78"/>
              </a:rPr>
              <a:t>اجزاي اتونومی حداقل توجه به موارد ذیل براي به دست آوردن خواست واقعی بیمار </a:t>
            </a:r>
            <a:r>
              <a:rPr lang="fa-IR" dirty="0" smtClean="0">
                <a:solidFill>
                  <a:schemeClr val="tx1"/>
                </a:solidFill>
                <a:cs typeface="B Titr" panose="00000700000000000000" pitchFamily="2" charset="-78"/>
              </a:rPr>
              <a:t>و رعایت </a:t>
            </a:r>
            <a:r>
              <a:rPr lang="fa-IR" dirty="0">
                <a:solidFill>
                  <a:schemeClr val="tx1"/>
                </a:solidFill>
                <a:cs typeface="B Titr" panose="00000700000000000000" pitchFamily="2" charset="-78"/>
              </a:rPr>
              <a:t>خود مختاري ضروریست:</a:t>
            </a:r>
          </a:p>
          <a:p>
            <a:pPr marL="342900" indent="-342900" algn="r" rtl="1">
              <a:buFont typeface="Wingdings" panose="05000000000000000000" pitchFamily="2" charset="2"/>
              <a:buChar char="Ø"/>
            </a:pPr>
            <a:r>
              <a:rPr lang="fa-IR" dirty="0">
                <a:solidFill>
                  <a:schemeClr val="tx1"/>
                </a:solidFill>
                <a:cs typeface="B Titr" panose="00000700000000000000" pitchFamily="2" charset="-78"/>
              </a:rPr>
              <a:t>انتظارات و قصد</a:t>
            </a:r>
          </a:p>
          <a:p>
            <a:pPr marL="342900" indent="-342900" algn="r" rtl="1">
              <a:buFont typeface="Wingdings" panose="05000000000000000000" pitchFamily="2" charset="2"/>
              <a:buChar char="Ø"/>
            </a:pPr>
            <a:r>
              <a:rPr lang="fa-IR" dirty="0">
                <a:solidFill>
                  <a:schemeClr val="tx1"/>
                </a:solidFill>
                <a:cs typeface="B Titr" panose="00000700000000000000" pitchFamily="2" charset="-78"/>
              </a:rPr>
              <a:t>درك</a:t>
            </a:r>
          </a:p>
          <a:p>
            <a:pPr marL="342900" indent="-342900" algn="r" rtl="1">
              <a:buFont typeface="Wingdings" panose="05000000000000000000" pitchFamily="2" charset="2"/>
              <a:buChar char="Ø"/>
            </a:pPr>
            <a:r>
              <a:rPr lang="fa-IR" dirty="0">
                <a:solidFill>
                  <a:schemeClr val="tx1"/>
                </a:solidFill>
                <a:cs typeface="B Titr" panose="00000700000000000000" pitchFamily="2" charset="-78"/>
              </a:rPr>
              <a:t>رهایی ازمحدودیتهاي خارجی</a:t>
            </a:r>
          </a:p>
          <a:p>
            <a:pPr marL="342900" indent="-342900" algn="r" rtl="1">
              <a:buFont typeface="Wingdings" panose="05000000000000000000" pitchFamily="2" charset="2"/>
              <a:buChar char="Ø"/>
            </a:pPr>
            <a:r>
              <a:rPr lang="fa-IR" dirty="0">
                <a:solidFill>
                  <a:schemeClr val="tx1"/>
                </a:solidFill>
                <a:cs typeface="B Titr" panose="00000700000000000000" pitchFamily="2" charset="-78"/>
              </a:rPr>
              <a:t>رهایی از محدودیتهاي داخلی</a:t>
            </a:r>
          </a:p>
          <a:p>
            <a:pPr marL="342900" indent="-342900" algn="r" rtl="1">
              <a:buFont typeface="Wingdings" panose="05000000000000000000" pitchFamily="2" charset="2"/>
              <a:buChar char="Ø"/>
            </a:pPr>
            <a:r>
              <a:rPr lang="fa-IR" dirty="0" smtClean="0">
                <a:solidFill>
                  <a:schemeClr val="tx1"/>
                </a:solidFill>
                <a:cs typeface="B Titr" panose="00000700000000000000" pitchFamily="2" charset="-78"/>
              </a:rPr>
              <a:t> </a:t>
            </a:r>
            <a:r>
              <a:rPr lang="fa-IR" dirty="0">
                <a:solidFill>
                  <a:schemeClr val="tx1"/>
                </a:solidFill>
                <a:cs typeface="B Titr" panose="00000700000000000000" pitchFamily="2" charset="-78"/>
              </a:rPr>
              <a:t>توانایی تصمیم گیري</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23487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5400" b="1" dirty="0">
                <a:latin typeface="Arabic Typesetting" panose="03020402040406030203" pitchFamily="66" charset="-78"/>
                <a:cs typeface="B Titr" panose="00000700000000000000" pitchFamily="2" charset="-78"/>
              </a:rPr>
              <a:t>انتظارات</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endParaRPr lang="fa-IR" dirty="0">
              <a:solidFill>
                <a:schemeClr val="tx1"/>
              </a:solidFill>
              <a:cs typeface="B Titr" panose="00000700000000000000" pitchFamily="2" charset="-78"/>
            </a:endParaRPr>
          </a:p>
          <a:p>
            <a:pPr algn="r" rtl="1"/>
            <a:r>
              <a:rPr lang="fa-IR" dirty="0">
                <a:solidFill>
                  <a:schemeClr val="tx1"/>
                </a:solidFill>
                <a:cs typeface="B Titr" panose="00000700000000000000" pitchFamily="2" charset="-78"/>
              </a:rPr>
              <a:t>زمانیکه بیمار به انجام یک رویه پزشکی یا درمان رضایت می دهد چه انتظاراتی دارد؟</a:t>
            </a:r>
          </a:p>
          <a:p>
            <a:pPr algn="r" rtl="1"/>
            <a:r>
              <a:rPr lang="fa-IR" dirty="0">
                <a:solidFill>
                  <a:schemeClr val="tx1"/>
                </a:solidFill>
                <a:cs typeface="B Titr" panose="00000700000000000000" pitchFamily="2" charset="-78"/>
              </a:rPr>
              <a:t>پزشک چه انتظاراتی دارد؟</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78998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5400" b="1" dirty="0">
                <a:latin typeface="Arabic Typesetting" panose="03020402040406030203" pitchFamily="66" charset="-78"/>
                <a:cs typeface="B Titr" panose="00000700000000000000" pitchFamily="2" charset="-78"/>
              </a:rPr>
              <a:t>درک</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endParaRPr lang="en-US" dirty="0">
              <a:solidFill>
                <a:schemeClr val="tx1"/>
              </a:solidFill>
              <a:cs typeface="B Titr" panose="00000700000000000000" pitchFamily="2" charset="-78"/>
            </a:endParaRPr>
          </a:p>
          <a:p>
            <a:pPr algn="r" rtl="1"/>
            <a:r>
              <a:rPr lang="fa-IR" dirty="0">
                <a:solidFill>
                  <a:schemeClr val="tx1"/>
                </a:solidFill>
                <a:cs typeface="B Titr" panose="00000700000000000000" pitchFamily="2" charset="-78"/>
              </a:rPr>
              <a:t>• چه مقدار کفایت می کند؟</a:t>
            </a:r>
          </a:p>
          <a:p>
            <a:pPr algn="r" rtl="1"/>
            <a:r>
              <a:rPr lang="fa-IR" dirty="0">
                <a:solidFill>
                  <a:schemeClr val="tx1"/>
                </a:solidFill>
                <a:cs typeface="B Titr" panose="00000700000000000000" pitchFamily="2" charset="-78"/>
              </a:rPr>
              <a:t>• اطلاعات جامع در مقابل اطلاعات مقتضی</a:t>
            </a:r>
            <a:endParaRPr lang="en-US" dirty="0">
              <a:solidFill>
                <a:schemeClr val="tx1"/>
              </a:solidFill>
              <a:cs typeface="B Titr" panose="00000700000000000000" pitchFamily="2" charset="-78"/>
            </a:endParaRPr>
          </a:p>
          <a:p>
            <a:pPr algn="r" rtl="1"/>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104891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vert="horz" lIns="91440" tIns="45720" rIns="91440" bIns="45720" rtlCol="0" anchor="b">
            <a:normAutofit/>
          </a:bodyPr>
          <a:lstStyle/>
          <a:p>
            <a:pPr algn="r"/>
            <a:r>
              <a:rPr lang="fa-IR" sz="5400" b="1" dirty="0">
                <a:latin typeface="Arabic Typesetting" panose="03020402040406030203" pitchFamily="66" charset="-78"/>
                <a:cs typeface="B Titr" panose="00000700000000000000" pitchFamily="2" charset="-78"/>
              </a:rPr>
              <a:t>محدودیت خارجی</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endParaRPr lang="fa-IR" dirty="0">
              <a:solidFill>
                <a:schemeClr val="tx1"/>
              </a:solidFill>
              <a:cs typeface="B Titr" panose="00000700000000000000" pitchFamily="2" charset="-78"/>
            </a:endParaRPr>
          </a:p>
          <a:p>
            <a:pPr algn="r" rtl="1"/>
            <a:r>
              <a:rPr lang="fa-IR" dirty="0">
                <a:solidFill>
                  <a:schemeClr val="tx1"/>
                </a:solidFill>
                <a:cs typeface="B Titr" panose="00000700000000000000" pitchFamily="2" charset="-78"/>
              </a:rPr>
              <a:t>• زندانی ها</a:t>
            </a:r>
          </a:p>
          <a:p>
            <a:pPr algn="r" rtl="1"/>
            <a:r>
              <a:rPr lang="fa-IR" dirty="0">
                <a:solidFill>
                  <a:schemeClr val="tx1"/>
                </a:solidFill>
                <a:cs typeface="B Titr" panose="00000700000000000000" pitchFamily="2" charset="-78"/>
              </a:rPr>
              <a:t>• وضعیت اقتصادي</a:t>
            </a:r>
          </a:p>
          <a:p>
            <a:pPr algn="r" rtl="1"/>
            <a:r>
              <a:rPr lang="fa-IR" dirty="0">
                <a:solidFill>
                  <a:schemeClr val="tx1"/>
                </a:solidFill>
                <a:cs typeface="B Titr" panose="00000700000000000000" pitchFamily="2" charset="-78"/>
              </a:rPr>
              <a:t>• موقعیت جغرافیایی</a:t>
            </a:r>
            <a:endParaRPr lang="en-US" dirty="0">
              <a:solidFill>
                <a:schemeClr val="tx1"/>
              </a:solidFill>
              <a:cs typeface="B Titr" panose="00000700000000000000" pitchFamily="2" charset="-78"/>
            </a:endParaRPr>
          </a:p>
          <a:p>
            <a:pPr algn="r" rtl="1"/>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60633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vert="horz" lIns="91440" tIns="45720" rIns="91440" bIns="45720" rtlCol="0" anchor="b">
            <a:normAutofit/>
          </a:bodyPr>
          <a:lstStyle/>
          <a:p>
            <a:pPr algn="r"/>
            <a:r>
              <a:rPr lang="fa-IR" sz="5400" b="1" dirty="0">
                <a:latin typeface="Arabic Typesetting" panose="03020402040406030203" pitchFamily="66" charset="-78"/>
                <a:cs typeface="B Titr" panose="00000700000000000000" pitchFamily="2" charset="-78"/>
              </a:rPr>
              <a:t>محدودیت داخلی</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endParaRPr lang="en-US" dirty="0">
              <a:solidFill>
                <a:schemeClr val="tx1"/>
              </a:solidFill>
              <a:cs typeface="B Titr" panose="00000700000000000000" pitchFamily="2" charset="-78"/>
            </a:endParaRPr>
          </a:p>
          <a:p>
            <a:pPr algn="r" rtl="1"/>
            <a:r>
              <a:rPr lang="fa-IR" dirty="0">
                <a:solidFill>
                  <a:schemeClr val="tx1"/>
                </a:solidFill>
                <a:cs typeface="B Titr" panose="00000700000000000000" pitchFamily="2" charset="-78"/>
              </a:rPr>
              <a:t>• الکلیسم – اعتیاد</a:t>
            </a:r>
          </a:p>
          <a:p>
            <a:pPr algn="r" rtl="1"/>
            <a:r>
              <a:rPr lang="fa-IR" dirty="0">
                <a:solidFill>
                  <a:schemeClr val="tx1"/>
                </a:solidFill>
                <a:cs typeface="B Titr" panose="00000700000000000000" pitchFamily="2" charset="-78"/>
              </a:rPr>
              <a:t>• مشکلات ذهنی</a:t>
            </a:r>
          </a:p>
          <a:p>
            <a:pPr algn="r" rtl="1"/>
            <a:r>
              <a:rPr lang="fa-IR" dirty="0">
                <a:solidFill>
                  <a:schemeClr val="tx1"/>
                </a:solidFill>
                <a:cs typeface="B Titr" panose="00000700000000000000" pitchFamily="2" charset="-78"/>
              </a:rPr>
              <a:t>• درد مزمن</a:t>
            </a:r>
          </a:p>
          <a:p>
            <a:pPr algn="r" rtl="1"/>
            <a:r>
              <a:rPr lang="fa-IR" dirty="0">
                <a:solidFill>
                  <a:schemeClr val="tx1"/>
                </a:solidFill>
                <a:cs typeface="B Titr" panose="00000700000000000000" pitchFamily="2" charset="-78"/>
              </a:rPr>
              <a:t>• ترس</a:t>
            </a:r>
            <a:endParaRPr lang="en-US" dirty="0">
              <a:solidFill>
                <a:schemeClr val="tx1"/>
              </a:solidFill>
              <a:cs typeface="B Titr" panose="00000700000000000000" pitchFamily="2" charset="-78"/>
            </a:endParaRPr>
          </a:p>
          <a:p>
            <a:pPr algn="r" rtl="1"/>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681062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b="1" dirty="0" smtClean="0">
                <a:latin typeface="Arabic Typesetting" panose="03020402040406030203" pitchFamily="66" charset="-78"/>
                <a:cs typeface="B Titr" panose="00000700000000000000" pitchFamily="2" charset="-78"/>
              </a:rPr>
              <a:t>اخلاق پزشکی</a:t>
            </a:r>
            <a:endParaRPr lang="en-US"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1303282"/>
            <a:ext cx="10174014" cy="5286703"/>
          </a:xfrm>
          <a:solidFill>
            <a:srgbClr val="00B0F0"/>
          </a:solidFill>
        </p:spPr>
        <p:txBody>
          <a:bodyPr/>
          <a:lstStyle/>
          <a:p>
            <a:pPr algn="r" rtl="1"/>
            <a:endParaRPr lang="fa-IR" dirty="0">
              <a:solidFill>
                <a:schemeClr val="tx1"/>
              </a:solidFill>
              <a:cs typeface="B Titr" panose="00000700000000000000" pitchFamily="2" charset="-78"/>
            </a:endParaRPr>
          </a:p>
          <a:p>
            <a:pPr algn="just" rtl="1">
              <a:lnSpc>
                <a:spcPct val="150000"/>
              </a:lnSpc>
            </a:pPr>
            <a:r>
              <a:rPr lang="fa-IR" sz="3200" dirty="0" smtClean="0">
                <a:solidFill>
                  <a:schemeClr val="tx1"/>
                </a:solidFill>
                <a:latin typeface="Arabic Typesetting" panose="03020402040406030203" pitchFamily="66" charset="-78"/>
                <a:cs typeface="B Titr" panose="00000700000000000000" pitchFamily="2" charset="-78"/>
              </a:rPr>
              <a:t>خانم متاهل، حاملگی خواسته، تحصیلات بالا</a:t>
            </a:r>
            <a:r>
              <a:rPr lang="en-US" sz="3200" dirty="0" smtClean="0">
                <a:solidFill>
                  <a:schemeClr val="tx1"/>
                </a:solidFill>
                <a:latin typeface="Arabic Typesetting" panose="03020402040406030203" pitchFamily="66" charset="-78"/>
                <a:cs typeface="B Titr" panose="00000700000000000000" pitchFamily="2" charset="-78"/>
              </a:rPr>
              <a:t> </a:t>
            </a:r>
            <a:r>
              <a:rPr lang="fa-IR" sz="3200" dirty="0" smtClean="0">
                <a:solidFill>
                  <a:schemeClr val="tx1"/>
                </a:solidFill>
                <a:latin typeface="Arabic Typesetting" panose="03020402040406030203" pitchFamily="66" charset="-78"/>
                <a:cs typeface="B Titr" panose="00000700000000000000" pitchFamily="2" charset="-78"/>
              </a:rPr>
              <a:t>،</a:t>
            </a:r>
            <a:r>
              <a:rPr lang="en-US" sz="3200" dirty="0" smtClean="0">
                <a:solidFill>
                  <a:schemeClr val="tx1"/>
                </a:solidFill>
                <a:latin typeface="Arabic Typesetting" panose="03020402040406030203" pitchFamily="66" charset="-78"/>
                <a:cs typeface="B Titr" panose="00000700000000000000" pitchFamily="2" charset="-78"/>
              </a:rPr>
              <a:t> </a:t>
            </a:r>
            <a:r>
              <a:rPr lang="fa-IR" sz="3200" dirty="0" smtClean="0">
                <a:solidFill>
                  <a:schemeClr val="tx1"/>
                </a:solidFill>
                <a:latin typeface="Arabic Typesetting" panose="03020402040406030203" pitchFamily="66" charset="-78"/>
                <a:cs typeface="B Titr" panose="00000700000000000000" pitchFamily="2" charset="-78"/>
              </a:rPr>
              <a:t>آماده زایمان در هفته 27 حاملگی براي جلوگیري از زایمان زودرس جهت درمان با توکولیتیک بستري شده است. با توجه به احتمال بروز موربیدیتی همراه در نوزاد، بیمار درخواست</a:t>
            </a:r>
            <a:r>
              <a:rPr lang="en-US" sz="3200" dirty="0" smtClean="0">
                <a:solidFill>
                  <a:schemeClr val="tx1"/>
                </a:solidFill>
                <a:latin typeface="Arabic Typesetting" panose="03020402040406030203" pitchFamily="66" charset="-78"/>
                <a:cs typeface="B Titr" panose="00000700000000000000" pitchFamily="2" charset="-78"/>
              </a:rPr>
              <a:t> </a:t>
            </a:r>
            <a:r>
              <a:rPr lang="fa-IR" sz="3200" dirty="0" smtClean="0">
                <a:solidFill>
                  <a:schemeClr val="tx1"/>
                </a:solidFill>
                <a:latin typeface="Arabic Typesetting" panose="03020402040406030203" pitchFamily="66" charset="-78"/>
                <a:cs typeface="B Titr" panose="00000700000000000000" pitchFamily="2" charset="-78"/>
              </a:rPr>
              <a:t>می کند که اگر نوزاد زودتر به دنیا آمد، هیچ اقدامی جهت</a:t>
            </a:r>
            <a:r>
              <a:rPr lang="en-US" sz="3200" dirty="0" smtClean="0">
                <a:solidFill>
                  <a:schemeClr val="tx1"/>
                </a:solidFill>
                <a:latin typeface="Arabic Typesetting" panose="03020402040406030203" pitchFamily="66" charset="-78"/>
                <a:cs typeface="B Titr" panose="00000700000000000000" pitchFamily="2" charset="-78"/>
              </a:rPr>
              <a:t> </a:t>
            </a:r>
            <a:r>
              <a:rPr lang="fa-IR" sz="3200" dirty="0" smtClean="0">
                <a:solidFill>
                  <a:schemeClr val="tx1"/>
                </a:solidFill>
                <a:latin typeface="Arabic Typesetting" panose="03020402040406030203" pitchFamily="66" charset="-78"/>
                <a:cs typeface="B Titr" panose="00000700000000000000" pitchFamily="2" charset="-78"/>
              </a:rPr>
              <a:t>احیاي نوزاد انجام نگیرد چه باید کرد؟</a:t>
            </a:r>
            <a:endParaRPr lang="en-US" sz="3200" dirty="0">
              <a:solidFill>
                <a:schemeClr val="tx1"/>
              </a:solidFill>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3411857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1747382"/>
          </a:xfrm>
          <a:solidFill>
            <a:srgbClr val="FFFF00"/>
          </a:solidFill>
        </p:spPr>
        <p:txBody>
          <a:bodyPr vert="horz" lIns="91440" tIns="45720" rIns="91440" bIns="45720" rtlCol="0" anchor="b">
            <a:normAutofit/>
          </a:bodyPr>
          <a:lstStyle/>
          <a:p>
            <a:pPr algn="r"/>
            <a:r>
              <a:rPr lang="fa-IR" sz="5400" b="1" dirty="0">
                <a:latin typeface="Arabic Typesetting" panose="03020402040406030203" pitchFamily="66" charset="-78"/>
                <a:cs typeface="B Titr" panose="00000700000000000000" pitchFamily="2" charset="-78"/>
              </a:rPr>
              <a:t>توانایی تصمیم گیري</a:t>
            </a:r>
            <a:br>
              <a:rPr lang="fa-IR" sz="5400" b="1" dirty="0">
                <a:latin typeface="Arabic Typesetting" panose="03020402040406030203" pitchFamily="66" charset="-78"/>
                <a:cs typeface="B Titr" panose="00000700000000000000" pitchFamily="2" charset="-78"/>
              </a:rPr>
            </a:br>
            <a:r>
              <a:rPr lang="en-US" sz="5400" b="1" dirty="0">
                <a:latin typeface="Algerian" panose="04020705040A02060702" pitchFamily="82" charset="0"/>
                <a:cs typeface="B Titr" panose="00000700000000000000" pitchFamily="2" charset="-78"/>
              </a:rPr>
              <a:t>Decisional Capacity</a:t>
            </a:r>
          </a:p>
        </p:txBody>
      </p:sp>
      <p:sp>
        <p:nvSpPr>
          <p:cNvPr id="3" name="Subtitle 2"/>
          <p:cNvSpPr>
            <a:spLocks noGrp="1"/>
          </p:cNvSpPr>
          <p:nvPr>
            <p:ph type="subTitle" idx="1"/>
          </p:nvPr>
        </p:nvSpPr>
        <p:spPr>
          <a:xfrm>
            <a:off x="1524000" y="2125013"/>
            <a:ext cx="9144000" cy="3750269"/>
          </a:xfrm>
          <a:solidFill>
            <a:srgbClr val="00B0F0"/>
          </a:solidFill>
        </p:spPr>
        <p:txBody>
          <a:bodyPr vert="horz" lIns="91440" tIns="45720" rIns="91440" bIns="45720" rtlCol="0">
            <a:normAutofit/>
          </a:bodyPr>
          <a:lstStyle/>
          <a:p>
            <a:pPr algn="just" rtl="1">
              <a:lnSpc>
                <a:spcPct val="200000"/>
              </a:lnSpc>
            </a:pPr>
            <a:r>
              <a:rPr lang="fa-IR" dirty="0">
                <a:solidFill>
                  <a:schemeClr val="tx1"/>
                </a:solidFill>
                <a:cs typeface="B Titr" panose="00000700000000000000" pitchFamily="2" charset="-78"/>
              </a:rPr>
              <a:t>یک بیمار زمانی قدرت تصمیم گیري داشته و می تواند درمانی را بپذیرد یا رد نماید که:</a:t>
            </a:r>
          </a:p>
          <a:p>
            <a:pPr algn="just" rtl="1">
              <a:lnSpc>
                <a:spcPct val="200000"/>
              </a:lnSpc>
            </a:pPr>
            <a:r>
              <a:rPr lang="fa-IR" dirty="0">
                <a:solidFill>
                  <a:schemeClr val="tx1"/>
                </a:solidFill>
                <a:cs typeface="B Titr" panose="00000700000000000000" pitchFamily="2" charset="-78"/>
              </a:rPr>
              <a:t>توانایی درك و فهمیدن اطلاعات ارائه شده مربوط به درمان را داشته باشند.</a:t>
            </a:r>
          </a:p>
          <a:p>
            <a:pPr algn="just" rtl="1">
              <a:lnSpc>
                <a:spcPct val="200000"/>
              </a:lnSpc>
            </a:pPr>
            <a:r>
              <a:rPr lang="fa-IR" dirty="0">
                <a:solidFill>
                  <a:schemeClr val="tx1"/>
                </a:solidFill>
                <a:cs typeface="B Titr" panose="00000700000000000000" pitchFamily="2" charset="-78"/>
              </a:rPr>
              <a:t>توانایی سنجیدن ارزش ها و اهداف خود را داشته باشد.</a:t>
            </a:r>
          </a:p>
          <a:p>
            <a:pPr algn="just" rtl="1">
              <a:lnSpc>
                <a:spcPct val="200000"/>
              </a:lnSpc>
            </a:pPr>
            <a:r>
              <a:rPr lang="fa-IR" dirty="0">
                <a:solidFill>
                  <a:schemeClr val="tx1"/>
                </a:solidFill>
                <a:cs typeface="B Titr" panose="00000700000000000000" pitchFamily="2" charset="-78"/>
              </a:rPr>
              <a:t>توانایی برقراري ارتباط با مراقبین بهداشتی را داشته باشد.</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1048338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5400" b="1" dirty="0">
                <a:latin typeface="Arabic Typesetting" panose="03020402040406030203" pitchFamily="66" charset="-78"/>
                <a:cs typeface="B Titr" panose="00000700000000000000" pitchFamily="2" charset="-78"/>
              </a:rPr>
              <a:t>اخلاق</a:t>
            </a:r>
            <a:r>
              <a:rPr lang="fa-IR" sz="5400" b="1" dirty="0">
                <a:latin typeface="Arabic Typesetting" panose="03020402040406030203" pitchFamily="66" charset="-78"/>
                <a:cs typeface="Arabic Typesetting" panose="03020402040406030203" pitchFamily="66" charset="-78"/>
              </a:rPr>
              <a:t> </a:t>
            </a:r>
            <a:r>
              <a:rPr lang="fa-IR" sz="5400" b="1" dirty="0">
                <a:latin typeface="Arabic Typesetting" panose="03020402040406030203" pitchFamily="66" charset="-78"/>
                <a:cs typeface="B Titr" panose="00000700000000000000" pitchFamily="2" charset="-78"/>
              </a:rPr>
              <a:t>پزشکی</a:t>
            </a:r>
            <a:endParaRPr lang="en-US" sz="5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1124607"/>
            <a:ext cx="9144000" cy="4708634"/>
          </a:xfrm>
          <a:solidFill>
            <a:srgbClr val="00B0F0"/>
          </a:solidFill>
        </p:spPr>
        <p:txBody>
          <a:bodyPr vert="horz" lIns="91440" tIns="45720" rIns="91440" bIns="45720" rtlCol="0">
            <a:normAutofit/>
          </a:bodyPr>
          <a:lstStyle/>
          <a:p>
            <a:pPr algn="just" rtl="1"/>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بیمار یک مرد 85 ساله است که با همسرش زندگی می کند او از همسرش که بیماري آلزایمر نسبتا شدید دارد مراقبت می کند. بیمار یک آنوریسم 58 سانتی متري در آئورت شکمی دارد. 3 ماه قبل وي با یک جراح عروق مشورت کرد که به او پیشنهاد داد آنوریسم شکمی او را ترمیم کند. ولی پزشک دیگري به بیمار گفت که او هرگز از جراحی جان سالم به در نخواهد برد. بیمار تصمیم گرفت شانس خود را امتحان کند و از جراحی امتناع کرد که این امر عمدتا به علت تمایل او به متوقف نشدن نگهداري از همسرش بود.</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4336427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4900" b="1" dirty="0">
                <a:latin typeface="Arabic Typesetting" panose="03020402040406030203" pitchFamily="66" charset="-78"/>
                <a:cs typeface="B Titr" panose="00000700000000000000" pitchFamily="2" charset="-78"/>
              </a:rPr>
              <a:t>اخلاق</a:t>
            </a:r>
            <a:r>
              <a:rPr lang="fa-IR" sz="5400" b="1" dirty="0">
                <a:latin typeface="Arabic Typesetting" panose="03020402040406030203" pitchFamily="66" charset="-78"/>
                <a:cs typeface="Arabic Typesetting" panose="03020402040406030203" pitchFamily="66" charset="-78"/>
              </a:rPr>
              <a:t> </a:t>
            </a:r>
            <a:r>
              <a:rPr lang="fa-IR" sz="4900" b="1" dirty="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935421"/>
            <a:ext cx="9144000" cy="5150069"/>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با این وجود او قبول کرد که یک بار دیگر باجراح خود جهت تصمیم گیري درمانی مذاکره کند. اما قبل از انجام چنین جلسه اي بیمار به علت درد شکم و </a:t>
            </a:r>
            <a:r>
              <a:rPr lang="fa-IR" dirty="0" smtClean="0">
                <a:solidFill>
                  <a:schemeClr val="tx1"/>
                </a:solidFill>
                <a:cs typeface="B Titr" panose="00000700000000000000" pitchFamily="2" charset="-78"/>
              </a:rPr>
              <a:t>کلاپس از </a:t>
            </a:r>
            <a:r>
              <a:rPr lang="fa-IR" dirty="0">
                <a:solidFill>
                  <a:schemeClr val="tx1"/>
                </a:solidFill>
                <a:cs typeface="B Titr" panose="00000700000000000000" pitchFamily="2" charset="-78"/>
              </a:rPr>
              <a:t>خانه به اورژانس منتقل می شود. در معاینه فیزیکی فشار سیستولیک 50 میلی متر جیوه بود و در شکم توده حساس و ضربان دار لمس می شد. بیمار ناله کرده و هوشیار نیست. جراح تشخیص پارگی آنوریسم شکمی را می دهد و معتقد است بیمار بدون جراحی اورژانس خواهد مرد.</a:t>
            </a:r>
          </a:p>
          <a:p>
            <a:pPr algn="just" rtl="1">
              <a:lnSpc>
                <a:spcPct val="200000"/>
              </a:lnSpc>
            </a:pPr>
            <a:r>
              <a:rPr lang="fa-IR" dirty="0">
                <a:solidFill>
                  <a:schemeClr val="tx1"/>
                </a:solidFill>
                <a:cs typeface="B Titr" panose="00000700000000000000" pitchFamily="2" charset="-78"/>
              </a:rPr>
              <a:t>هیچ یک از خویشاوندان جهت مذاکره در دسترس نمی باشند.</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1981926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1400541"/>
          </a:xfrm>
          <a:solidFill>
            <a:srgbClr val="FFFF00"/>
          </a:solidFill>
        </p:spPr>
        <p:txBody>
          <a:bodyPr>
            <a:noAutofit/>
          </a:bodyPr>
          <a:lstStyle/>
          <a:p>
            <a:pPr algn="r"/>
            <a:r>
              <a:rPr lang="fa-IR" sz="4900" b="1" dirty="0">
                <a:latin typeface="Arabic Typesetting" panose="03020402040406030203" pitchFamily="66" charset="-78"/>
                <a:cs typeface="B Titr" panose="00000700000000000000" pitchFamily="2" charset="-78"/>
              </a:rPr>
              <a:t>اصل</a:t>
            </a:r>
            <a:r>
              <a:rPr lang="fa-IR" sz="5400" b="1" dirty="0">
                <a:latin typeface="Arabic Typesetting" panose="03020402040406030203" pitchFamily="66" charset="-78"/>
                <a:cs typeface="Arabic Typesetting" panose="03020402040406030203" pitchFamily="66" charset="-78"/>
              </a:rPr>
              <a:t> </a:t>
            </a:r>
            <a:r>
              <a:rPr lang="fa-IR" sz="4900" b="1" dirty="0">
                <a:latin typeface="Arabic Typesetting" panose="03020402040406030203" pitchFamily="66" charset="-78"/>
                <a:cs typeface="B Titr" panose="00000700000000000000" pitchFamily="2" charset="-78"/>
              </a:rPr>
              <a:t>عدم اضرار</a:t>
            </a:r>
            <a:r>
              <a:rPr lang="fa-IR" sz="3200" dirty="0"/>
              <a:t/>
            </a:r>
            <a:br>
              <a:rPr lang="fa-IR" sz="3200" dirty="0"/>
            </a:br>
            <a:r>
              <a:rPr lang="en-US" sz="2800" dirty="0" err="1">
                <a:latin typeface="Algerian" panose="04020705040A02060702" pitchFamily="82" charset="0"/>
              </a:rPr>
              <a:t>Nonmalbeneficence</a:t>
            </a:r>
            <a:endParaRPr lang="en-US" sz="2800" dirty="0">
              <a:latin typeface="Algerian" panose="04020705040A02060702" pitchFamily="82" charset="0"/>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lnSpcReduction="10000"/>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 آسیب نرسان</a:t>
            </a:r>
          </a:p>
          <a:p>
            <a:pPr algn="just" rtl="1">
              <a:lnSpc>
                <a:spcPct val="200000"/>
              </a:lnSpc>
            </a:pPr>
            <a:r>
              <a:rPr lang="fa-IR" dirty="0">
                <a:solidFill>
                  <a:schemeClr val="tx1"/>
                </a:solidFill>
                <a:cs typeface="B Titr" panose="00000700000000000000" pitchFamily="2" charset="-78"/>
              </a:rPr>
              <a:t>• از آسیب دوری کن</a:t>
            </a:r>
          </a:p>
          <a:p>
            <a:pPr algn="just" rtl="1">
              <a:lnSpc>
                <a:spcPct val="200000"/>
              </a:lnSpc>
            </a:pPr>
            <a:r>
              <a:rPr lang="fa-IR" dirty="0">
                <a:solidFill>
                  <a:schemeClr val="tx1"/>
                </a:solidFill>
                <a:cs typeface="B Titr" panose="00000700000000000000" pitchFamily="2" charset="-78"/>
              </a:rPr>
              <a:t>• از آسیب جلوگیري کن</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2014025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3"/>
            <a:ext cx="9144000" cy="3876393"/>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یک روانپزشک شاغل در بخش خصوصی است و یک کارخانه داروسازي از او می خواهد که در یک کارآزمائی بالینی براي آزمایش اثربخشی یک داروي جدید در درمان جنون حاد به آنها کمک کند. مطالعه شامل بیماران مبتلا به جنون حاد بدون تاریخچه جنون یا درمان با داروهاي ضد جنون مراجعه کننده به مطب پزشکان یا بخش هاي اورژانس می باشد.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1909888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3"/>
            <a:ext cx="9144000" cy="3939455"/>
          </a:xfrm>
          <a:solidFill>
            <a:srgbClr val="00B0F0"/>
          </a:solidFill>
        </p:spPr>
        <p:txBody>
          <a:bodyPr vert="horz" lIns="91440" tIns="45720" rIns="91440" bIns="45720" rtlCol="0">
            <a:normAutofit fontScale="92500"/>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بیمارانی که وارد طرح می شوندبه طور تصادفی در دو گروه قرار می گیرند. به یکی داروي جدید و به دیگري </a:t>
            </a:r>
            <a:r>
              <a:rPr lang="fa-IR" dirty="0" smtClean="0">
                <a:solidFill>
                  <a:schemeClr val="tx1"/>
                </a:solidFill>
                <a:cs typeface="B Titr" panose="00000700000000000000" pitchFamily="2" charset="-78"/>
              </a:rPr>
              <a:t>دارونما داده </a:t>
            </a:r>
            <a:r>
              <a:rPr lang="fa-IR" dirty="0">
                <a:solidFill>
                  <a:schemeClr val="tx1"/>
                </a:solidFill>
                <a:cs typeface="B Titr" panose="00000700000000000000" pitchFamily="2" charset="-78"/>
              </a:rPr>
              <a:t>می شود و تمام آنها 8 هفته در بیمارستان می مانند. در این مدت اجازه مصرف داروي ضدجنون دیگر خارج از طرح را ندارند. رضایت نامه از فرد مورد مطالعه یا وکیل (نماینده) او اخذ خواهد شد. اگر وضعیت بیمار بدتر شود، بیمار از مطالعه خارج خواهد شد.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4284896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4069724"/>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بنابراین اصل مراقبین بهداشتی می بایست از هر اقدامی که موجب آسیب دیدن بیمار گردد ، دوري نماید. احتمال تحمیل آسیب به بیمار در زمینه پزشکی تنها زمانیکه ثانویه به سایر ارزشهاي اخلاقی – بخصوص زمانیکه مزایاي آن بر آسیب ارجحیت داشته باشد، قابل توجیه است.</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1400541"/>
          </a:xfrm>
          <a:prstGeom prst="rect">
            <a:avLst/>
          </a:prstGeom>
          <a:solidFill>
            <a:srgbClr val="FFFF00"/>
          </a:solidFill>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dirty="0" smtClean="0">
                <a:latin typeface="Arabic Typesetting" panose="03020402040406030203" pitchFamily="66" charset="-78"/>
                <a:cs typeface="B Titr" panose="00000700000000000000" pitchFamily="2" charset="-78"/>
              </a:rPr>
              <a:t>اصل</a:t>
            </a:r>
            <a:r>
              <a:rPr lang="fa-IR" sz="5400" b="1" dirty="0" smtClean="0">
                <a:latin typeface="Arabic Typesetting" panose="03020402040406030203" pitchFamily="66" charset="-78"/>
                <a:cs typeface="Arabic Typesetting" panose="03020402040406030203" pitchFamily="66" charset="-78"/>
              </a:rPr>
              <a:t> </a:t>
            </a:r>
            <a:r>
              <a:rPr lang="fa-IR" sz="4900" b="1" dirty="0" smtClean="0">
                <a:latin typeface="Arabic Typesetting" panose="03020402040406030203" pitchFamily="66" charset="-78"/>
                <a:cs typeface="B Titr" panose="00000700000000000000" pitchFamily="2" charset="-78"/>
              </a:rPr>
              <a:t>عدم اضرار</a:t>
            </a:r>
            <a:r>
              <a:rPr lang="fa-IR" sz="3200" dirty="0" smtClean="0"/>
              <a:t/>
            </a:r>
            <a:br>
              <a:rPr lang="fa-IR" sz="3200" dirty="0" smtClean="0"/>
            </a:br>
            <a:r>
              <a:rPr lang="en-US" sz="2800" dirty="0" err="1" smtClean="0">
                <a:latin typeface="Algerian" panose="04020705040A02060702" pitchFamily="82" charset="0"/>
              </a:rPr>
              <a:t>Nonmalbeneficence</a:t>
            </a:r>
            <a:endParaRPr lang="en-US" sz="2800" dirty="0">
              <a:latin typeface="Algerian" panose="04020705040A02060702" pitchFamily="82" charset="0"/>
            </a:endParaRPr>
          </a:p>
        </p:txBody>
      </p:sp>
    </p:spTree>
    <p:extLst>
      <p:ext uri="{BB962C8B-B14F-4D97-AF65-F5344CB8AC3E}">
        <p14:creationId xmlns:p14="http://schemas.microsoft.com/office/powerpoint/2010/main" val="3437987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 اولین اصل در بیمارستان آن </a:t>
            </a:r>
            <a:r>
              <a:rPr lang="fa-IR" dirty="0" smtClean="0">
                <a:solidFill>
                  <a:schemeClr val="tx1"/>
                </a:solidFill>
                <a:cs typeface="B Titr" panose="00000700000000000000" pitchFamily="2" charset="-78"/>
              </a:rPr>
              <a:t>است که:</a:t>
            </a:r>
            <a:endParaRPr lang="fa-IR" dirty="0">
              <a:solidFill>
                <a:schemeClr val="tx1"/>
              </a:solidFill>
              <a:cs typeface="B Titr" panose="00000700000000000000" pitchFamily="2" charset="-78"/>
            </a:endParaRPr>
          </a:p>
          <a:p>
            <a:pPr rtl="1">
              <a:lnSpc>
                <a:spcPct val="200000"/>
              </a:lnSpc>
            </a:pPr>
            <a:r>
              <a:rPr lang="fa-IR" sz="3200" dirty="0" smtClean="0">
                <a:solidFill>
                  <a:schemeClr val="tx1"/>
                </a:solidFill>
                <a:cs typeface="B Titr" panose="00000700000000000000" pitchFamily="2" charset="-78"/>
              </a:rPr>
              <a:t>"نباید </a:t>
            </a:r>
            <a:r>
              <a:rPr lang="fa-IR" sz="3200" dirty="0">
                <a:solidFill>
                  <a:schemeClr val="tx1"/>
                </a:solidFill>
                <a:cs typeface="B Titr" panose="00000700000000000000" pitchFamily="2" charset="-78"/>
              </a:rPr>
              <a:t>هیچ آسیبی به بیمار </a:t>
            </a:r>
            <a:r>
              <a:rPr lang="fa-IR" sz="3200" dirty="0" smtClean="0">
                <a:solidFill>
                  <a:schemeClr val="tx1"/>
                </a:solidFill>
                <a:cs typeface="B Titr" panose="00000700000000000000" pitchFamily="2" charset="-78"/>
              </a:rPr>
              <a:t>برسد"</a:t>
            </a:r>
            <a:endParaRPr lang="en-US" sz="3200"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26173545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حدود 44000 تا 98000 بیمار سالیانه بر اساس اشتباهات پزشکی جان خود را از دست می دهند.نشان داده شده است که اشتباه در تجویز دارو به تنهایی مسئول 7000 مورد مرگ در سال می باشد.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smtClean="0">
                <a:latin typeface="Arabic Typesetting" panose="03020402040406030203" pitchFamily="66" charset="-78"/>
                <a:cs typeface="B Titr" panose="00000700000000000000" pitchFamily="2" charset="-78"/>
              </a:rPr>
              <a:t>اخلاق</a:t>
            </a:r>
            <a:r>
              <a:rPr lang="fa-IR" sz="5400" smtClean="0">
                <a:latin typeface="Arabic Typesetting" panose="03020402040406030203" pitchFamily="66" charset="-78"/>
                <a:cs typeface="Arabic Typesetting" panose="03020402040406030203" pitchFamily="66" charset="-78"/>
              </a:rPr>
              <a:t> </a:t>
            </a:r>
            <a:r>
              <a:rPr lang="fa-IR" sz="4900" smtClean="0">
                <a:latin typeface="Arabic Typesetting" panose="03020402040406030203" pitchFamily="66" charset="-78"/>
                <a:cs typeface="B Titr" panose="00000700000000000000" pitchFamily="2" charset="-78"/>
              </a:rPr>
              <a:t>پزشکی</a:t>
            </a:r>
            <a:endParaRPr lang="en-US" sz="4900"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1570053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1652789"/>
          </a:xfrm>
          <a:solidFill>
            <a:srgbClr val="FFFF00"/>
          </a:solidFill>
        </p:spPr>
        <p:txBody>
          <a:bodyPr vert="horz" lIns="91440" tIns="45720" rIns="91440" bIns="45720" rtlCol="0" anchor="b">
            <a:normAutofit/>
          </a:bodyPr>
          <a:lstStyle/>
          <a:p>
            <a:pPr algn="r"/>
            <a:r>
              <a:rPr lang="fa-IR" sz="4900" b="1" dirty="0">
                <a:latin typeface="Arabic Typesetting" panose="03020402040406030203" pitchFamily="66" charset="-78"/>
                <a:cs typeface="B Titr" panose="00000700000000000000" pitchFamily="2" charset="-78"/>
              </a:rPr>
              <a:t>اصل سود رسانی</a:t>
            </a:r>
            <a:br>
              <a:rPr lang="fa-IR" sz="4900" b="1" dirty="0">
                <a:latin typeface="Arabic Typesetting" panose="03020402040406030203" pitchFamily="66" charset="-78"/>
                <a:cs typeface="B Titr" panose="00000700000000000000" pitchFamily="2" charset="-78"/>
              </a:rPr>
            </a:br>
            <a:r>
              <a:rPr lang="en-US" sz="4900" b="1" dirty="0">
                <a:latin typeface="Algerian" panose="04020705040A02060702" pitchFamily="82" charset="0"/>
                <a:cs typeface="B Titr" panose="00000700000000000000" pitchFamily="2" charset="-78"/>
              </a:rPr>
              <a:t>Beneficence</a:t>
            </a:r>
          </a:p>
        </p:txBody>
      </p:sp>
      <p:sp>
        <p:nvSpPr>
          <p:cNvPr id="3" name="Subtitle 2"/>
          <p:cNvSpPr>
            <a:spLocks noGrp="1"/>
          </p:cNvSpPr>
          <p:nvPr>
            <p:ph type="subTitle" idx="1"/>
          </p:nvPr>
        </p:nvSpPr>
        <p:spPr>
          <a:xfrm>
            <a:off x="1860331" y="2030420"/>
            <a:ext cx="9144000" cy="3865883"/>
          </a:xfrm>
          <a:solidFill>
            <a:srgbClr val="00B0F0"/>
          </a:solidFill>
        </p:spPr>
        <p:txBody>
          <a:bodyPr vert="horz" lIns="91440" tIns="45720" rIns="91440" bIns="45720" rtlCol="0">
            <a:normAutofit/>
          </a:bodyPr>
          <a:lstStyle/>
          <a:p>
            <a:pPr marL="457200" indent="-457200" algn="just" rtl="1">
              <a:lnSpc>
                <a:spcPct val="200000"/>
              </a:lnSpc>
              <a:buFont typeface="Wingdings" panose="05000000000000000000" pitchFamily="2" charset="2"/>
              <a:buChar char="Ø"/>
            </a:pPr>
            <a:r>
              <a:rPr lang="fa-IR" sz="2800" dirty="0" smtClean="0">
                <a:solidFill>
                  <a:schemeClr val="tx1"/>
                </a:solidFill>
                <a:cs typeface="B Titr" panose="00000700000000000000" pitchFamily="2" charset="-78"/>
              </a:rPr>
              <a:t>در </a:t>
            </a:r>
            <a:r>
              <a:rPr lang="fa-IR" sz="2800" dirty="0">
                <a:solidFill>
                  <a:schemeClr val="tx1"/>
                </a:solidFill>
                <a:cs typeface="B Titr" panose="00000700000000000000" pitchFamily="2" charset="-78"/>
              </a:rPr>
              <a:t>جهت منافع بیمار اقدام کن</a:t>
            </a:r>
          </a:p>
          <a:p>
            <a:pPr marL="457200" indent="-457200" algn="just" rtl="1">
              <a:lnSpc>
                <a:spcPct val="200000"/>
              </a:lnSpc>
              <a:buFont typeface="Wingdings" panose="05000000000000000000" pitchFamily="2" charset="2"/>
              <a:buChar char="Ø"/>
            </a:pPr>
            <a:r>
              <a:rPr lang="fa-IR" sz="2800" dirty="0" smtClean="0">
                <a:solidFill>
                  <a:schemeClr val="tx1"/>
                </a:solidFill>
                <a:cs typeface="B Titr" panose="00000700000000000000" pitchFamily="2" charset="-78"/>
              </a:rPr>
              <a:t>با </a:t>
            </a:r>
            <a:r>
              <a:rPr lang="fa-IR" sz="2800" dirty="0">
                <a:solidFill>
                  <a:schemeClr val="tx1"/>
                </a:solidFill>
                <a:cs typeface="B Titr" panose="00000700000000000000" pitchFamily="2" charset="-78"/>
              </a:rPr>
              <a:t>توجه به اهداف معمول پزشکی</a:t>
            </a:r>
          </a:p>
          <a:p>
            <a:pPr marL="457200" indent="-457200" algn="just" rtl="1">
              <a:lnSpc>
                <a:spcPct val="200000"/>
              </a:lnSpc>
              <a:buFont typeface="Wingdings" panose="05000000000000000000" pitchFamily="2" charset="2"/>
              <a:buChar char="Ø"/>
            </a:pPr>
            <a:r>
              <a:rPr lang="fa-IR" sz="2800" dirty="0" smtClean="0">
                <a:solidFill>
                  <a:schemeClr val="tx1"/>
                </a:solidFill>
                <a:cs typeface="B Titr" panose="00000700000000000000" pitchFamily="2" charset="-78"/>
              </a:rPr>
              <a:t>با </a:t>
            </a:r>
            <a:r>
              <a:rPr lang="fa-IR" sz="2800" dirty="0">
                <a:solidFill>
                  <a:schemeClr val="tx1"/>
                </a:solidFill>
                <a:cs typeface="B Titr" panose="00000700000000000000" pitchFamily="2" charset="-78"/>
              </a:rPr>
              <a:t>احترام به اصول و ارزشهاي بیمار</a:t>
            </a:r>
            <a:endParaRPr lang="en-US" sz="2800" dirty="0">
              <a:solidFill>
                <a:schemeClr val="tx1"/>
              </a:solidFill>
              <a:cs typeface="B Titr" panose="00000700000000000000" pitchFamily="2" charset="-78"/>
            </a:endParaRPr>
          </a:p>
        </p:txBody>
      </p:sp>
    </p:spTree>
    <p:extLst>
      <p:ext uri="{BB962C8B-B14F-4D97-AF65-F5344CB8AC3E}">
        <p14:creationId xmlns:p14="http://schemas.microsoft.com/office/powerpoint/2010/main" val="4098666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1250731"/>
            <a:ext cx="9144000" cy="4950371"/>
          </a:xfrm>
          <a:solidFill>
            <a:srgbClr val="00B0F0"/>
          </a:solidFill>
        </p:spPr>
        <p:txBody>
          <a:bodyPr>
            <a:noAutofit/>
          </a:bodyPr>
          <a:lstStyle/>
          <a:p>
            <a:pPr algn="just" rtl="1">
              <a:lnSpc>
                <a:spcPct val="150000"/>
              </a:lnSpc>
            </a:pPr>
            <a:r>
              <a:rPr lang="fa-IR" dirty="0">
                <a:solidFill>
                  <a:schemeClr val="tx1"/>
                </a:solidFill>
                <a:latin typeface="Arabic Typesetting" panose="03020402040406030203" pitchFamily="66" charset="-78"/>
                <a:cs typeface="B Titr" panose="00000700000000000000" pitchFamily="2" charset="-78"/>
              </a:rPr>
              <a:t>بیمار کودك 9 ساله اي بودکه اولین دوره شیمی درمانی خود را با تشخیص لوسمی حاد به پایان رسانده بود واکنون براي دوره دوم شیمی درمانی مراجعه کرده بود.بخش هماتولوژي بیمارستان تخت خالی نداشت وبه احتمال قوي به زودي هم خالی نمیشد .استاد بین بستري در بیمارستان خصوصی یا بستري در یکی از بخشهاي دیگر بیمارستان پدر کودك را مخیر نمودند.</a:t>
            </a:r>
          </a:p>
          <a:p>
            <a:pPr algn="just" rtl="1">
              <a:lnSpc>
                <a:spcPct val="150000"/>
              </a:lnSpc>
            </a:pPr>
            <a:r>
              <a:rPr lang="fa-IR" dirty="0">
                <a:solidFill>
                  <a:schemeClr val="tx1"/>
                </a:solidFill>
                <a:latin typeface="Arabic Typesetting" panose="03020402040406030203" pitchFamily="66" charset="-78"/>
                <a:cs typeface="B Titr" panose="00000700000000000000" pitchFamily="2" charset="-78"/>
              </a:rPr>
              <a:t>پدر بیمار به دلیل مسایل مالی خواهان بستري در همین بیمارستان بود . تنها بخش عفونی تخت خالی داشت.استاد به پدر بیمار توضیح دادند که این مسئله شاید خطرناك باشد ولی پدر بیمار قبول نمی </a:t>
            </a:r>
            <a:r>
              <a:rPr lang="fa-IR" dirty="0" smtClean="0">
                <a:solidFill>
                  <a:schemeClr val="tx1"/>
                </a:solidFill>
                <a:latin typeface="Arabic Typesetting" panose="03020402040406030203" pitchFamily="66" charset="-78"/>
                <a:cs typeface="B Titr" panose="00000700000000000000" pitchFamily="2" charset="-78"/>
              </a:rPr>
              <a:t>کرد، </a:t>
            </a:r>
            <a:r>
              <a:rPr lang="fa-IR" dirty="0">
                <a:solidFill>
                  <a:schemeClr val="tx1"/>
                </a:solidFill>
                <a:latin typeface="Arabic Typesetting" panose="03020402040406030203" pitchFamily="66" charset="-78"/>
                <a:cs typeface="B Titr" panose="00000700000000000000" pitchFamily="2" charset="-78"/>
              </a:rPr>
              <a:t>چه باید </a:t>
            </a:r>
            <a:r>
              <a:rPr lang="fa-IR" dirty="0" smtClean="0">
                <a:solidFill>
                  <a:schemeClr val="tx1"/>
                </a:solidFill>
                <a:latin typeface="Arabic Typesetting" panose="03020402040406030203" pitchFamily="66" charset="-78"/>
                <a:cs typeface="B Titr" panose="00000700000000000000" pitchFamily="2" charset="-78"/>
              </a:rPr>
              <a:t>کرد؟</a:t>
            </a:r>
            <a:endParaRPr lang="en-US" dirty="0">
              <a:solidFill>
                <a:schemeClr val="tx1"/>
              </a:solidFill>
              <a:latin typeface="Arabic Typesetting" panose="03020402040406030203" pitchFamily="66" charset="-78"/>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fontScale="97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fa-IR" b="1" smtClean="0">
                <a:latin typeface="Arabic Typesetting" panose="03020402040406030203" pitchFamily="66" charset="-78"/>
                <a:cs typeface="B Titr" panose="00000700000000000000" pitchFamily="2" charset="-78"/>
              </a:rPr>
              <a:t>اخلاق پزشکی</a:t>
            </a:r>
            <a:endParaRPr lang="en-US"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642771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بنابراین اصل اقدامات مراقبین بهداشتی می بایست در جهت حفظ منافع بیمار بوده و کمترین آسیب را به بیمار وارد نماید.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3137638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1400541"/>
          </a:xfrm>
          <a:solidFill>
            <a:srgbClr val="FFFF00"/>
          </a:solidFill>
        </p:spPr>
        <p:txBody>
          <a:bodyPr vert="horz" lIns="91440" tIns="45720" rIns="91440" bIns="45720" rtlCol="0" anchor="b">
            <a:normAutofit fontScale="90000"/>
          </a:bodyPr>
          <a:lstStyle/>
          <a:p>
            <a:pPr algn="r"/>
            <a:r>
              <a:rPr lang="fa-IR" sz="4900" b="1" dirty="0">
                <a:latin typeface="Arabic Typesetting" panose="03020402040406030203" pitchFamily="66" charset="-78"/>
                <a:cs typeface="B Titr" panose="00000700000000000000" pitchFamily="2" charset="-78"/>
              </a:rPr>
              <a:t>اصل عدالت</a:t>
            </a:r>
            <a:br>
              <a:rPr lang="fa-IR" sz="4900" b="1" dirty="0">
                <a:latin typeface="Arabic Typesetting" panose="03020402040406030203" pitchFamily="66" charset="-78"/>
                <a:cs typeface="B Titr" panose="00000700000000000000" pitchFamily="2" charset="-78"/>
              </a:rPr>
            </a:br>
            <a:r>
              <a:rPr lang="en-US" sz="4900" b="1" dirty="0">
                <a:latin typeface="Algerian" panose="04020705040A02060702" pitchFamily="82" charset="0"/>
                <a:cs typeface="B Titr" panose="00000700000000000000" pitchFamily="2" charset="-78"/>
              </a:rPr>
              <a:t>Justice</a:t>
            </a:r>
          </a:p>
        </p:txBody>
      </p:sp>
      <p:sp>
        <p:nvSpPr>
          <p:cNvPr id="3" name="Subtitle 2"/>
          <p:cNvSpPr>
            <a:spLocks noGrp="1"/>
          </p:cNvSpPr>
          <p:nvPr>
            <p:ph type="subTitle" idx="1"/>
          </p:nvPr>
        </p:nvSpPr>
        <p:spPr>
          <a:xfrm>
            <a:off x="1524000" y="1608083"/>
            <a:ext cx="9144000" cy="4529958"/>
          </a:xfrm>
          <a:solidFill>
            <a:srgbClr val="00B0F0"/>
          </a:solidFill>
        </p:spPr>
        <p:txBody>
          <a:bodyPr vert="horz" lIns="91440" tIns="45720" rIns="91440" bIns="45720" rtlCol="0">
            <a:normAutofit fontScale="92500"/>
          </a:bodyPr>
          <a:lstStyle/>
          <a:p>
            <a:pPr algn="just" rtl="1">
              <a:lnSpc>
                <a:spcPct val="200000"/>
              </a:lnSpc>
            </a:pPr>
            <a:r>
              <a:rPr lang="fa-IR" dirty="0">
                <a:solidFill>
                  <a:schemeClr val="tx1"/>
                </a:solidFill>
                <a:cs typeface="B Titr" panose="00000700000000000000" pitchFamily="2" charset="-78"/>
              </a:rPr>
              <a:t> “ به هرکسی آن چیزي را بده که می بایست داد.”</a:t>
            </a:r>
          </a:p>
          <a:p>
            <a:pPr algn="just" rtl="1">
              <a:lnSpc>
                <a:spcPct val="200000"/>
              </a:lnSpc>
            </a:pPr>
            <a:r>
              <a:rPr lang="fa-IR" dirty="0">
                <a:solidFill>
                  <a:schemeClr val="tx1"/>
                </a:solidFill>
                <a:cs typeface="B Titr" panose="00000700000000000000" pitchFamily="2" charset="-78"/>
              </a:rPr>
              <a:t>با توجه به:</a:t>
            </a:r>
          </a:p>
          <a:p>
            <a:pPr marL="342900" indent="-342900" algn="just" rtl="1">
              <a:lnSpc>
                <a:spcPct val="200000"/>
              </a:lnSpc>
              <a:buFont typeface="Wingdings" panose="05000000000000000000" pitchFamily="2" charset="2"/>
              <a:buChar char="Ø"/>
            </a:pPr>
            <a:r>
              <a:rPr lang="fa-IR" dirty="0" smtClean="0">
                <a:solidFill>
                  <a:schemeClr val="tx1"/>
                </a:solidFill>
                <a:cs typeface="B Titr" panose="00000700000000000000" pitchFamily="2" charset="-78"/>
              </a:rPr>
              <a:t>شایستگی</a:t>
            </a:r>
            <a:endParaRPr lang="fa-IR" dirty="0">
              <a:solidFill>
                <a:schemeClr val="tx1"/>
              </a:solidFill>
              <a:cs typeface="B Titr" panose="00000700000000000000" pitchFamily="2" charset="-78"/>
            </a:endParaRPr>
          </a:p>
          <a:p>
            <a:pPr marL="342900" indent="-342900" algn="just" rtl="1">
              <a:lnSpc>
                <a:spcPct val="200000"/>
              </a:lnSpc>
              <a:buFont typeface="Wingdings" panose="05000000000000000000" pitchFamily="2" charset="2"/>
              <a:buChar char="Ø"/>
            </a:pPr>
            <a:r>
              <a:rPr lang="fa-IR" dirty="0" smtClean="0">
                <a:solidFill>
                  <a:schemeClr val="tx1"/>
                </a:solidFill>
                <a:cs typeface="B Titr" panose="00000700000000000000" pitchFamily="2" charset="-78"/>
              </a:rPr>
              <a:t>نیاز</a:t>
            </a:r>
            <a:endParaRPr lang="fa-IR" dirty="0">
              <a:solidFill>
                <a:schemeClr val="tx1"/>
              </a:solidFill>
              <a:cs typeface="B Titr" panose="00000700000000000000" pitchFamily="2" charset="-78"/>
            </a:endParaRPr>
          </a:p>
          <a:p>
            <a:pPr marL="342900" indent="-342900" algn="just" rtl="1">
              <a:lnSpc>
                <a:spcPct val="200000"/>
              </a:lnSpc>
              <a:buFont typeface="Wingdings" panose="05000000000000000000" pitchFamily="2" charset="2"/>
              <a:buChar char="Ø"/>
            </a:pPr>
            <a:r>
              <a:rPr lang="fa-IR" dirty="0" smtClean="0">
                <a:solidFill>
                  <a:schemeClr val="tx1"/>
                </a:solidFill>
                <a:cs typeface="B Titr" panose="00000700000000000000" pitchFamily="2" charset="-78"/>
              </a:rPr>
              <a:t>تساوي</a:t>
            </a:r>
            <a:endParaRPr lang="fa-IR" dirty="0">
              <a:solidFill>
                <a:schemeClr val="tx1"/>
              </a:solidFill>
              <a:cs typeface="B Titr" panose="00000700000000000000" pitchFamily="2" charset="-78"/>
            </a:endParaRPr>
          </a:p>
          <a:p>
            <a:pPr marL="342900" indent="-342900" algn="just" rtl="1">
              <a:lnSpc>
                <a:spcPct val="200000"/>
              </a:lnSpc>
              <a:buFont typeface="Wingdings" panose="05000000000000000000" pitchFamily="2" charset="2"/>
              <a:buChar char="Ø"/>
            </a:pPr>
            <a:r>
              <a:rPr lang="fa-IR" dirty="0" smtClean="0">
                <a:solidFill>
                  <a:schemeClr val="tx1"/>
                </a:solidFill>
                <a:cs typeface="B Titr" panose="00000700000000000000" pitchFamily="2" charset="-78"/>
              </a:rPr>
              <a:t>توانایی </a:t>
            </a:r>
            <a:r>
              <a:rPr lang="fa-IR" dirty="0">
                <a:solidFill>
                  <a:schemeClr val="tx1"/>
                </a:solidFill>
                <a:cs typeface="B Titr" panose="00000700000000000000" pitchFamily="2" charset="-78"/>
              </a:rPr>
              <a:t>براي همکاري</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2243505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دو بیمار به شرح ذیل در بخش داخلی منتظر انجام پیوند می باشند و جراح براي این دو بیمار تنها یک دهنده مناسب دارد . می داند که بهترین نتیجه در صورتی به دست می آید که هر دو ریه به یک گیرنده پیوند شوند.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2511516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1082565"/>
            <a:ext cx="9144000" cy="5160579"/>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بیمار اول آقاي 21 ساله مبتلا به فیبروز کیستیک می باشد. وي 15 ماه قبل تحت عمل جراحی پیوند ریه قرار گرفته ولی به علت رد مزمن پیوند و عفونت قارچی، ریه پیوندي در حال تخریب است. بیمار در طی این مدت به طور متناوب نیازمند ونتیلاسیون مکانیکی بوده است و نام وي به عنوان کاندید پیوند مجدد ثبت شده است اما با توجه به وجود عفونت قارچی و خطرات عمل پیوند دوم،میزان بقاء یک ماهه پس از عمل 65 % و بقاء 24 ماهه 38 % پیش بینی می شود.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2655969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4202214"/>
          </a:xfrm>
          <a:solidFill>
            <a:srgbClr val="00B0F0"/>
          </a:solidFill>
        </p:spPr>
        <p:txBody>
          <a:bodyPr vert="horz" lIns="91440" tIns="45720" rIns="91440" bIns="45720" rtlCol="0">
            <a:normAutofit lnSpcReduction="10000"/>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بیمار دوم خانم معلم 42 ساله ایست که به دلیل هیپرتانسیون ریوي پیش رونده همراه با هموپتیزي و هیپوکسمی کاندید دریافت ریه پیوندي است. با توجه به نارسائی شدید و مقاوم به درمان قلب راست ادامه درمان وي در منزل ممکن نیست. میزان بقاء 1 ماهه و 24 ماهه براي این بیمار با توجه به عدم وجود عفونت و انجام عمل اول به ترتیب 82 و 62 درصد پیش بینی می شود.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152516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3"/>
            <a:ext cx="9144000" cy="4118132"/>
          </a:xfrm>
          <a:solidFill>
            <a:srgbClr val="00B0F0"/>
          </a:solidFill>
        </p:spPr>
        <p:txBody>
          <a:bodyPr vert="horz" lIns="91440" tIns="45720" rIns="91440" bIns="45720" rtlCol="0">
            <a:normAutofit/>
          </a:bodyPr>
          <a:lstStyle/>
          <a:p>
            <a:pPr algn="just" rtl="1">
              <a:lnSpc>
                <a:spcPct val="250000"/>
              </a:lnSpc>
            </a:pPr>
            <a:r>
              <a:rPr lang="fa-IR" dirty="0" smtClean="0">
                <a:solidFill>
                  <a:schemeClr val="tx1"/>
                </a:solidFill>
                <a:cs typeface="B Titr" panose="00000700000000000000" pitchFamily="2" charset="-78"/>
              </a:rPr>
              <a:t>بنابراین اصل، </a:t>
            </a:r>
            <a:r>
              <a:rPr lang="fa-IR" dirty="0">
                <a:solidFill>
                  <a:schemeClr val="tx1"/>
                </a:solidFill>
                <a:cs typeface="B Titr" panose="00000700000000000000" pitchFamily="2" charset="-78"/>
              </a:rPr>
              <a:t>مراقبین بهداشتی می </a:t>
            </a:r>
            <a:r>
              <a:rPr lang="fa-IR" dirty="0" smtClean="0">
                <a:solidFill>
                  <a:schemeClr val="tx1"/>
                </a:solidFill>
                <a:cs typeface="B Titr" panose="00000700000000000000" pitchFamily="2" charset="-78"/>
              </a:rPr>
              <a:t>بایست:</a:t>
            </a:r>
          </a:p>
          <a:p>
            <a:pPr marL="342900" indent="-342900" algn="just" rtl="1">
              <a:lnSpc>
                <a:spcPct val="250000"/>
              </a:lnSpc>
              <a:buFont typeface="Wingdings" panose="05000000000000000000" pitchFamily="2" charset="2"/>
              <a:buChar char="Ø"/>
            </a:pPr>
            <a:r>
              <a:rPr lang="fa-IR" dirty="0" smtClean="0">
                <a:solidFill>
                  <a:schemeClr val="tx1"/>
                </a:solidFill>
                <a:cs typeface="B Titr" panose="00000700000000000000" pitchFamily="2" charset="-78"/>
              </a:rPr>
              <a:t> </a:t>
            </a:r>
            <a:r>
              <a:rPr lang="fa-IR" dirty="0">
                <a:solidFill>
                  <a:schemeClr val="tx1"/>
                </a:solidFill>
                <a:cs typeface="B Titr" panose="00000700000000000000" pitchFamily="2" charset="-78"/>
              </a:rPr>
              <a:t>با عدالت و احترام به حقوق </a:t>
            </a:r>
            <a:r>
              <a:rPr lang="fa-IR" dirty="0" smtClean="0">
                <a:solidFill>
                  <a:schemeClr val="tx1"/>
                </a:solidFill>
                <a:cs typeface="B Titr" panose="00000700000000000000" pitchFamily="2" charset="-78"/>
              </a:rPr>
              <a:t>سایرین</a:t>
            </a:r>
          </a:p>
          <a:p>
            <a:pPr marL="342900" indent="-342900" algn="just" rtl="1">
              <a:lnSpc>
                <a:spcPct val="250000"/>
              </a:lnSpc>
              <a:buFont typeface="Wingdings" panose="05000000000000000000" pitchFamily="2" charset="2"/>
              <a:buChar char="Ø"/>
            </a:pPr>
            <a:r>
              <a:rPr lang="fa-IR" dirty="0" smtClean="0">
                <a:solidFill>
                  <a:schemeClr val="tx1"/>
                </a:solidFill>
                <a:cs typeface="B Titr" panose="00000700000000000000" pitchFamily="2" charset="-78"/>
              </a:rPr>
              <a:t> </a:t>
            </a:r>
            <a:r>
              <a:rPr lang="fa-IR" dirty="0">
                <a:solidFill>
                  <a:schemeClr val="tx1"/>
                </a:solidFill>
                <a:cs typeface="B Titr" panose="00000700000000000000" pitchFamily="2" charset="-78"/>
              </a:rPr>
              <a:t>با قبول قوانین پذیرفته شده </a:t>
            </a:r>
            <a:r>
              <a:rPr lang="fa-IR" dirty="0" smtClean="0">
                <a:solidFill>
                  <a:schemeClr val="tx1"/>
                </a:solidFill>
                <a:cs typeface="B Titr" panose="00000700000000000000" pitchFamily="2" charset="-78"/>
              </a:rPr>
              <a:t>اخلاقی</a:t>
            </a:r>
          </a:p>
          <a:p>
            <a:pPr marL="342900" indent="-342900" algn="just" rtl="1">
              <a:lnSpc>
                <a:spcPct val="250000"/>
              </a:lnSpc>
              <a:buFont typeface="Wingdings" panose="05000000000000000000" pitchFamily="2" charset="2"/>
              <a:buChar char="Ø"/>
            </a:pPr>
            <a:r>
              <a:rPr lang="fa-IR" dirty="0" smtClean="0">
                <a:solidFill>
                  <a:schemeClr val="tx1"/>
                </a:solidFill>
                <a:cs typeface="B Titr" panose="00000700000000000000" pitchFamily="2" charset="-78"/>
              </a:rPr>
              <a:t>در </a:t>
            </a:r>
            <a:r>
              <a:rPr lang="fa-IR" dirty="0">
                <a:solidFill>
                  <a:schemeClr val="tx1"/>
                </a:solidFill>
                <a:cs typeface="B Titr" panose="00000700000000000000" pitchFamily="2" charset="-78"/>
              </a:rPr>
              <a:t>زمینه همکاري در منابع کمیاب با بیماران برخورد نماید.</a:t>
            </a:r>
          </a:p>
          <a:p>
            <a:pPr algn="just" rtl="1">
              <a:lnSpc>
                <a:spcPct val="200000"/>
              </a:lnSpc>
            </a:pP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628815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lnSpcReduction="10000"/>
          </a:bodyPr>
          <a:lstStyle/>
          <a:p>
            <a:pPr algn="just" rtl="1">
              <a:lnSpc>
                <a:spcPct val="200000"/>
              </a:lnSpc>
            </a:pPr>
            <a:endParaRPr lang="fa-IR" dirty="0">
              <a:solidFill>
                <a:schemeClr val="tx1"/>
              </a:solidFill>
              <a:cs typeface="B Titr" panose="00000700000000000000" pitchFamily="2" charset="-78"/>
            </a:endParaRPr>
          </a:p>
          <a:p>
            <a:pPr marL="342900" indent="-342900" algn="just" rtl="1">
              <a:lnSpc>
                <a:spcPct val="200000"/>
              </a:lnSpc>
              <a:buFont typeface="Wingdings" panose="05000000000000000000" pitchFamily="2" charset="2"/>
              <a:buChar char="Ø"/>
            </a:pPr>
            <a:r>
              <a:rPr lang="fa-IR" dirty="0" smtClean="0">
                <a:solidFill>
                  <a:schemeClr val="tx1"/>
                </a:solidFill>
                <a:cs typeface="B Titr" panose="00000700000000000000" pitchFamily="2" charset="-78"/>
              </a:rPr>
              <a:t>توزیع </a:t>
            </a:r>
            <a:r>
              <a:rPr lang="fa-IR" dirty="0">
                <a:solidFill>
                  <a:schemeClr val="tx1"/>
                </a:solidFill>
                <a:cs typeface="B Titr" panose="00000700000000000000" pitchFamily="2" charset="-78"/>
              </a:rPr>
              <a:t>منصفانه سرمایه ها</a:t>
            </a:r>
          </a:p>
          <a:p>
            <a:pPr marL="342900" indent="-342900" algn="just" rtl="1">
              <a:lnSpc>
                <a:spcPct val="200000"/>
              </a:lnSpc>
              <a:buFont typeface="Wingdings" panose="05000000000000000000" pitchFamily="2" charset="2"/>
              <a:buChar char="Ø"/>
            </a:pPr>
            <a:r>
              <a:rPr lang="fa-IR" dirty="0" smtClean="0">
                <a:solidFill>
                  <a:schemeClr val="tx1"/>
                </a:solidFill>
                <a:cs typeface="B Titr" panose="00000700000000000000" pitchFamily="2" charset="-78"/>
              </a:rPr>
              <a:t>عدالت </a:t>
            </a:r>
            <a:r>
              <a:rPr lang="fa-IR" dirty="0">
                <a:solidFill>
                  <a:schemeClr val="tx1"/>
                </a:solidFill>
                <a:cs typeface="B Titr" panose="00000700000000000000" pitchFamily="2" charset="-78"/>
              </a:rPr>
              <a:t>در رعایت حقوق مردم</a:t>
            </a:r>
          </a:p>
          <a:p>
            <a:pPr marL="342900" indent="-342900" algn="just" rtl="1">
              <a:lnSpc>
                <a:spcPct val="200000"/>
              </a:lnSpc>
              <a:buFont typeface="Wingdings" panose="05000000000000000000" pitchFamily="2" charset="2"/>
              <a:buChar char="Ø"/>
            </a:pPr>
            <a:r>
              <a:rPr lang="fa-IR" dirty="0" smtClean="0">
                <a:solidFill>
                  <a:schemeClr val="tx1"/>
                </a:solidFill>
                <a:cs typeface="B Titr" panose="00000700000000000000" pitchFamily="2" charset="-78"/>
              </a:rPr>
              <a:t>عدالت </a:t>
            </a:r>
            <a:r>
              <a:rPr lang="fa-IR" dirty="0">
                <a:solidFill>
                  <a:schemeClr val="tx1"/>
                </a:solidFill>
                <a:cs typeface="B Titr" panose="00000700000000000000" pitchFamily="2" charset="-78"/>
              </a:rPr>
              <a:t>در اجراء قوانین قابل قبول اخلاقی</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2316201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1505644"/>
          </a:xfrm>
          <a:solidFill>
            <a:srgbClr val="FFFF00"/>
          </a:solidFill>
        </p:spPr>
        <p:txBody>
          <a:bodyPr vert="horz" lIns="91440" tIns="45720" rIns="91440" bIns="45720" rtlCol="0" anchor="b">
            <a:normAutofit/>
          </a:bodyPr>
          <a:lstStyle/>
          <a:p>
            <a:pPr algn="r"/>
            <a:r>
              <a:rPr lang="fa-IR" sz="4900" b="1" dirty="0">
                <a:latin typeface="Arabic Typesetting" panose="03020402040406030203" pitchFamily="66" charset="-78"/>
                <a:cs typeface="B Titr" panose="00000700000000000000" pitchFamily="2" charset="-78"/>
              </a:rPr>
              <a:t>صداقت</a:t>
            </a:r>
            <a:br>
              <a:rPr lang="fa-IR" sz="4900" b="1" dirty="0">
                <a:latin typeface="Arabic Typesetting" panose="03020402040406030203" pitchFamily="66" charset="-78"/>
                <a:cs typeface="B Titr" panose="00000700000000000000" pitchFamily="2" charset="-78"/>
              </a:rPr>
            </a:br>
            <a:r>
              <a:rPr lang="en-US" sz="4900" b="1" dirty="0">
                <a:latin typeface="Algerian" panose="04020705040A02060702" pitchFamily="82" charset="0"/>
                <a:cs typeface="B Titr" panose="00000700000000000000" pitchFamily="2" charset="-78"/>
              </a:rPr>
              <a:t>Veracity</a:t>
            </a:r>
          </a:p>
        </p:txBody>
      </p:sp>
      <p:sp>
        <p:nvSpPr>
          <p:cNvPr id="3" name="Subtitle 2"/>
          <p:cNvSpPr>
            <a:spLocks noGrp="1"/>
          </p:cNvSpPr>
          <p:nvPr>
            <p:ph type="subTitle" idx="1"/>
          </p:nvPr>
        </p:nvSpPr>
        <p:spPr>
          <a:xfrm>
            <a:off x="1744718" y="1767662"/>
            <a:ext cx="9144000" cy="3132786"/>
          </a:xfrm>
          <a:solidFill>
            <a:srgbClr val="00B0F0"/>
          </a:solidFill>
        </p:spPr>
        <p:txBody>
          <a:bodyPr vert="horz" lIns="91440" tIns="45720" rIns="91440" bIns="45720" rtlCol="0">
            <a:normAutofit/>
          </a:bodyPr>
          <a:lstStyle/>
          <a:p>
            <a:pPr marL="457200" indent="-457200" algn="just" rtl="1">
              <a:lnSpc>
                <a:spcPct val="200000"/>
              </a:lnSpc>
              <a:buFont typeface="Wingdings" panose="05000000000000000000" pitchFamily="2" charset="2"/>
              <a:buChar char="Ø"/>
            </a:pPr>
            <a:r>
              <a:rPr lang="fa-IR" sz="2800" dirty="0" smtClean="0">
                <a:solidFill>
                  <a:schemeClr val="tx1"/>
                </a:solidFill>
                <a:cs typeface="B Titr" panose="00000700000000000000" pitchFamily="2" charset="-78"/>
              </a:rPr>
              <a:t>وظیفه </a:t>
            </a:r>
            <a:r>
              <a:rPr lang="fa-IR" sz="2800" dirty="0">
                <a:solidFill>
                  <a:schemeClr val="tx1"/>
                </a:solidFill>
                <a:cs typeface="B Titr" panose="00000700000000000000" pitchFamily="2" charset="-78"/>
              </a:rPr>
              <a:t>بیان </a:t>
            </a:r>
            <a:r>
              <a:rPr lang="fa-IR" sz="2800" dirty="0" smtClean="0">
                <a:solidFill>
                  <a:schemeClr val="tx1"/>
                </a:solidFill>
                <a:cs typeface="B Titr" panose="00000700000000000000" pitchFamily="2" charset="-78"/>
              </a:rPr>
              <a:t>واقعیت</a:t>
            </a:r>
          </a:p>
          <a:p>
            <a:pPr marL="457200" indent="-457200" algn="just" rtl="1">
              <a:lnSpc>
                <a:spcPct val="200000"/>
              </a:lnSpc>
              <a:buFont typeface="Wingdings" panose="05000000000000000000" pitchFamily="2" charset="2"/>
              <a:buChar char="Ø"/>
            </a:pPr>
            <a:r>
              <a:rPr lang="fa-IR" sz="2800" dirty="0" smtClean="0">
                <a:solidFill>
                  <a:schemeClr val="tx1"/>
                </a:solidFill>
                <a:cs typeface="B Titr" panose="00000700000000000000" pitchFamily="2" charset="-78"/>
              </a:rPr>
              <a:t>راستگویی</a:t>
            </a:r>
          </a:p>
          <a:p>
            <a:pPr marL="457200" indent="-457200" algn="just" rtl="1">
              <a:lnSpc>
                <a:spcPct val="200000"/>
              </a:lnSpc>
              <a:buFont typeface="Wingdings" panose="05000000000000000000" pitchFamily="2" charset="2"/>
              <a:buChar char="Ø"/>
            </a:pPr>
            <a:r>
              <a:rPr lang="fa-IR" sz="2800" dirty="0" smtClean="0">
                <a:solidFill>
                  <a:schemeClr val="tx1"/>
                </a:solidFill>
                <a:cs typeface="B Titr" panose="00000700000000000000" pitchFamily="2" charset="-78"/>
              </a:rPr>
              <a:t>صداقت</a:t>
            </a:r>
            <a:endParaRPr lang="en-US" sz="2800" dirty="0">
              <a:solidFill>
                <a:schemeClr val="tx1"/>
              </a:solidFill>
              <a:cs typeface="B Titr" panose="00000700000000000000" pitchFamily="2" charset="-78"/>
            </a:endParaRPr>
          </a:p>
        </p:txBody>
      </p:sp>
    </p:spTree>
    <p:extLst>
      <p:ext uri="{BB962C8B-B14F-4D97-AF65-F5344CB8AC3E}">
        <p14:creationId xmlns:p14="http://schemas.microsoft.com/office/powerpoint/2010/main" val="1081860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1"/>
            <a:ext cx="9144000" cy="1313793"/>
          </a:xfrm>
          <a:solidFill>
            <a:srgbClr val="FFFF00"/>
          </a:solidFill>
        </p:spPr>
        <p:txBody>
          <a:bodyPr vert="horz" lIns="91440" tIns="45720" rIns="91440" bIns="45720" rtlCol="0" anchor="b">
            <a:normAutofit/>
          </a:bodyPr>
          <a:lstStyle/>
          <a:p>
            <a:pPr algn="r"/>
            <a:r>
              <a:rPr lang="fa-IR" sz="3600" b="1" dirty="0">
                <a:latin typeface="Arabic Typesetting" panose="03020402040406030203" pitchFamily="66" charset="-78"/>
                <a:cs typeface="B Titr" panose="00000700000000000000" pitchFamily="2" charset="-78"/>
              </a:rPr>
              <a:t>رعایت محرمانه بودن اطلاعات</a:t>
            </a:r>
            <a:br>
              <a:rPr lang="fa-IR" sz="3600" b="1" dirty="0">
                <a:latin typeface="Arabic Typesetting" panose="03020402040406030203" pitchFamily="66" charset="-78"/>
                <a:cs typeface="B Titr" panose="00000700000000000000" pitchFamily="2" charset="-78"/>
              </a:rPr>
            </a:br>
            <a:r>
              <a:rPr lang="en-US" sz="3600" b="1" dirty="0">
                <a:latin typeface="Algerian" panose="04020705040A02060702" pitchFamily="82" charset="0"/>
                <a:cs typeface="B Titr" panose="00000700000000000000" pitchFamily="2" charset="-78"/>
              </a:rPr>
              <a:t>Privacy/Confidentiality</a:t>
            </a: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 احترام به اطلاعات شخصی افراد</a:t>
            </a:r>
          </a:p>
          <a:p>
            <a:pPr algn="just" rtl="1">
              <a:lnSpc>
                <a:spcPct val="200000"/>
              </a:lnSpc>
            </a:pPr>
            <a:r>
              <a:rPr lang="fa-IR" dirty="0">
                <a:solidFill>
                  <a:schemeClr val="tx1"/>
                </a:solidFill>
                <a:cs typeface="B Titr" panose="00000700000000000000" pitchFamily="2" charset="-78"/>
              </a:rPr>
              <a:t>• احترام به “شخصیت” سایرین</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4080489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3"/>
            <a:ext cx="9144000" cy="4013027"/>
          </a:xfrm>
          <a:solidFill>
            <a:srgbClr val="00B0F0"/>
          </a:solidFill>
        </p:spPr>
        <p:txBody>
          <a:bodyPr vert="horz" lIns="91440" tIns="45720" rIns="91440" bIns="45720" rtlCol="0">
            <a:normAutofit/>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خانمی جهت </a:t>
            </a:r>
            <a:r>
              <a:rPr lang="fa-IR" dirty="0" smtClean="0">
                <a:solidFill>
                  <a:schemeClr val="tx1"/>
                </a:solidFill>
                <a:cs typeface="B Titr" panose="00000700000000000000" pitchFamily="2" charset="-78"/>
              </a:rPr>
              <a:t>آنژیوگرافی </a:t>
            </a:r>
            <a:r>
              <a:rPr lang="fa-IR" dirty="0">
                <a:solidFill>
                  <a:schemeClr val="tx1"/>
                </a:solidFill>
                <a:cs typeface="B Titr" panose="00000700000000000000" pitchFamily="2" charset="-78"/>
              </a:rPr>
              <a:t>تحت آزمایشات روتین قرار گرفته است </a:t>
            </a:r>
            <a:r>
              <a:rPr lang="fa-IR" dirty="0" smtClean="0">
                <a:solidFill>
                  <a:schemeClr val="tx1"/>
                </a:solidFill>
                <a:cs typeface="B Titr" panose="00000700000000000000" pitchFamily="2" charset="-78"/>
              </a:rPr>
              <a:t>و در </a:t>
            </a:r>
            <a:r>
              <a:rPr lang="fa-IR" dirty="0">
                <a:solidFill>
                  <a:schemeClr val="tx1"/>
                </a:solidFill>
                <a:cs typeface="B Titr" panose="00000700000000000000" pitchFamily="2" charset="-78"/>
              </a:rPr>
              <a:t>آزمایشات </a:t>
            </a:r>
            <a:r>
              <a:rPr lang="fa-IR" dirty="0" smtClean="0">
                <a:solidFill>
                  <a:schemeClr val="tx1"/>
                </a:solidFill>
                <a:cs typeface="B Titr" panose="00000700000000000000" pitchFamily="2" charset="-78"/>
              </a:rPr>
              <a:t>بیمار،</a:t>
            </a:r>
            <a:r>
              <a:rPr lang="en-US" dirty="0">
                <a:solidFill>
                  <a:schemeClr val="tx1"/>
                </a:solidFill>
                <a:cs typeface="B Titr" panose="00000700000000000000" pitchFamily="2" charset="-78"/>
              </a:rPr>
              <a:t> HIV </a:t>
            </a:r>
            <a:r>
              <a:rPr lang="en-US" dirty="0" smtClean="0">
                <a:solidFill>
                  <a:schemeClr val="tx1"/>
                </a:solidFill>
                <a:cs typeface="B Titr" panose="00000700000000000000" pitchFamily="2" charset="-78"/>
              </a:rPr>
              <a:t>positive</a:t>
            </a:r>
            <a:r>
              <a:rPr lang="fa-IR" dirty="0" smtClean="0">
                <a:solidFill>
                  <a:schemeClr val="tx1"/>
                </a:solidFill>
                <a:cs typeface="B Titr" panose="00000700000000000000" pitchFamily="2" charset="-78"/>
              </a:rPr>
              <a:t> است. </a:t>
            </a:r>
            <a:r>
              <a:rPr lang="fa-IR" dirty="0">
                <a:solidFill>
                  <a:schemeClr val="tx1"/>
                </a:solidFill>
                <a:cs typeface="B Titr" panose="00000700000000000000" pitchFamily="2" charset="-78"/>
              </a:rPr>
              <a:t>از پزشک می خواهد این موضوع را با همسرش </a:t>
            </a:r>
            <a:r>
              <a:rPr lang="fa-IR" dirty="0" smtClean="0">
                <a:solidFill>
                  <a:schemeClr val="tx1"/>
                </a:solidFill>
                <a:cs typeface="B Titr" panose="00000700000000000000" pitchFamily="2" charset="-78"/>
              </a:rPr>
              <a:t>در </a:t>
            </a:r>
            <a:r>
              <a:rPr lang="fa-IR" dirty="0">
                <a:solidFill>
                  <a:schemeClr val="tx1"/>
                </a:solidFill>
                <a:cs typeface="B Titr" panose="00000700000000000000" pitchFamily="2" charset="-78"/>
              </a:rPr>
              <a:t>میان نگذارند. پزشک با درنظرگرفتن احتمال سرایت ویا آلودگی دیگر اعضاي </a:t>
            </a:r>
            <a:r>
              <a:rPr lang="fa-IR" dirty="0" smtClean="0">
                <a:solidFill>
                  <a:schemeClr val="tx1"/>
                </a:solidFill>
                <a:cs typeface="B Titr" panose="00000700000000000000" pitchFamily="2" charset="-78"/>
              </a:rPr>
              <a:t>خانواده، </a:t>
            </a:r>
            <a:r>
              <a:rPr lang="fa-IR" dirty="0">
                <a:solidFill>
                  <a:schemeClr val="tx1"/>
                </a:solidFill>
                <a:cs typeface="B Titr" panose="00000700000000000000" pitchFamily="2" charset="-78"/>
              </a:rPr>
              <a:t>سعی به متقاعد کردن بیمار جهت بررسی دیگر اعضاي خانواده </a:t>
            </a:r>
            <a:r>
              <a:rPr lang="fa-IR" dirty="0" smtClean="0">
                <a:solidFill>
                  <a:schemeClr val="tx1"/>
                </a:solidFill>
                <a:cs typeface="B Titr" panose="00000700000000000000" pitchFamily="2" charset="-78"/>
              </a:rPr>
              <a:t>دارد. </a:t>
            </a:r>
            <a:r>
              <a:rPr lang="fa-IR" dirty="0">
                <a:solidFill>
                  <a:schemeClr val="tx1"/>
                </a:solidFill>
                <a:cs typeface="B Titr" panose="00000700000000000000" pitchFamily="2" charset="-78"/>
              </a:rPr>
              <a:t>ولی بیمار بر خواسته خود </a:t>
            </a:r>
            <a:r>
              <a:rPr lang="fa-IR" dirty="0" smtClean="0">
                <a:solidFill>
                  <a:schemeClr val="tx1"/>
                </a:solidFill>
                <a:cs typeface="B Titr" panose="00000700000000000000" pitchFamily="2" charset="-78"/>
              </a:rPr>
              <a:t>اصرار </a:t>
            </a:r>
            <a:r>
              <a:rPr lang="fa-IR" dirty="0">
                <a:solidFill>
                  <a:schemeClr val="tx1"/>
                </a:solidFill>
                <a:cs typeface="B Titr" panose="00000700000000000000" pitchFamily="2" charset="-78"/>
              </a:rPr>
              <a:t>دارد.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smtClean="0">
                <a:latin typeface="Arabic Typesetting" panose="03020402040406030203" pitchFamily="66" charset="-78"/>
                <a:cs typeface="B Titr" panose="00000700000000000000" pitchFamily="2" charset="-78"/>
              </a:rPr>
              <a:t>اخلاق</a:t>
            </a:r>
            <a:r>
              <a:rPr lang="fa-IR" sz="5400" b="1" smtClean="0">
                <a:latin typeface="Arabic Typesetting" panose="03020402040406030203" pitchFamily="66" charset="-78"/>
                <a:cs typeface="Arabic Typesetting" panose="03020402040406030203" pitchFamily="66" charset="-78"/>
              </a:rPr>
              <a:t> </a:t>
            </a:r>
            <a:r>
              <a:rPr lang="fa-IR" sz="4900" b="1"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24733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2125014"/>
            <a:ext cx="9144000" cy="3132786"/>
          </a:xfrm>
          <a:solidFill>
            <a:srgbClr val="00B0F0"/>
          </a:solidFill>
        </p:spPr>
        <p:txBody>
          <a:bodyPr>
            <a:normAutofit/>
          </a:bodyPr>
          <a:lstStyle/>
          <a:p>
            <a:pPr rtl="1"/>
            <a:endParaRPr lang="fa-IR" sz="2800" dirty="0" smtClean="0">
              <a:solidFill>
                <a:schemeClr val="tx1"/>
              </a:solidFill>
              <a:latin typeface="Arabic Typesetting" panose="03020402040406030203" pitchFamily="66" charset="-78"/>
              <a:cs typeface="Arabic Typesetting" panose="03020402040406030203" pitchFamily="66" charset="-78"/>
            </a:endParaRPr>
          </a:p>
          <a:p>
            <a:pPr algn="just" rtl="1">
              <a:lnSpc>
                <a:spcPct val="150000"/>
              </a:lnSpc>
            </a:pPr>
            <a:r>
              <a:rPr lang="fa-IR" dirty="0">
                <a:solidFill>
                  <a:schemeClr val="tx1"/>
                </a:solidFill>
                <a:latin typeface="Arabic Typesetting" panose="03020402040406030203" pitchFamily="66" charset="-78"/>
                <a:cs typeface="B Titr" panose="00000700000000000000" pitchFamily="2" charset="-78"/>
              </a:rPr>
              <a:t>اصول اخلاق پزشکی چیست؟</a:t>
            </a:r>
          </a:p>
          <a:p>
            <a:pPr algn="just" rtl="1">
              <a:lnSpc>
                <a:spcPct val="150000"/>
              </a:lnSpc>
            </a:pPr>
            <a:r>
              <a:rPr lang="fa-IR" dirty="0">
                <a:solidFill>
                  <a:schemeClr val="tx1"/>
                </a:solidFill>
                <a:latin typeface="Arabic Typesetting" panose="03020402040406030203" pitchFamily="66" charset="-78"/>
                <a:cs typeface="B Titr" panose="00000700000000000000" pitchFamily="2" charset="-78"/>
              </a:rPr>
              <a:t>و</a:t>
            </a:r>
          </a:p>
          <a:p>
            <a:pPr algn="just" rtl="1">
              <a:lnSpc>
                <a:spcPct val="150000"/>
              </a:lnSpc>
            </a:pPr>
            <a:r>
              <a:rPr lang="fa-IR" dirty="0">
                <a:solidFill>
                  <a:schemeClr val="tx1"/>
                </a:solidFill>
                <a:latin typeface="Arabic Typesetting" panose="03020402040406030203" pitchFamily="66" charset="-78"/>
                <a:cs typeface="B Titr" panose="00000700000000000000" pitchFamily="2" charset="-78"/>
              </a:rPr>
              <a:t>چگونه به ما در تصمیم گیری ها کمک می کند؟</a:t>
            </a:r>
            <a:endParaRPr lang="en-US" dirty="0">
              <a:solidFill>
                <a:schemeClr val="tx1"/>
              </a:solidFill>
              <a:latin typeface="Arabic Typesetting" panose="03020402040406030203" pitchFamily="66" charset="-78"/>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fontScale="97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fa-IR" b="1" dirty="0" smtClean="0">
                <a:latin typeface="Arabic Typesetting" panose="03020402040406030203" pitchFamily="66" charset="-78"/>
                <a:cs typeface="B Titr" panose="00000700000000000000" pitchFamily="2" charset="-78"/>
              </a:rPr>
              <a:t>اخلاق پزشکی</a:t>
            </a:r>
            <a:endParaRPr lang="en-US"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3979944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vert="horz" lIns="91440" tIns="45720" rIns="91440" bIns="45720" rtlCol="0" anchor="b">
            <a:normAutofit/>
          </a:bodyPr>
          <a:lstStyle/>
          <a:p>
            <a:pPr algn="r"/>
            <a:r>
              <a:rPr lang="fa-IR" sz="3600" b="1" dirty="0">
                <a:latin typeface="Arabic Typesetting" panose="03020402040406030203" pitchFamily="66" charset="-78"/>
                <a:cs typeface="B Titr" panose="00000700000000000000" pitchFamily="2" charset="-78"/>
              </a:rPr>
              <a:t>نحوه برخورد و تجزیه وتحلیل موارد</a:t>
            </a:r>
            <a:endParaRPr lang="en-US" sz="36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1313793"/>
            <a:ext cx="9144000" cy="3944007"/>
          </a:xfrm>
          <a:solidFill>
            <a:srgbClr val="00B0F0"/>
          </a:solidFill>
        </p:spPr>
        <p:txBody>
          <a:bodyPr vert="horz" lIns="91440" tIns="45720" rIns="91440" bIns="45720" rtlCol="0">
            <a:normAutofit lnSpcReduction="10000"/>
          </a:bodyPr>
          <a:lstStyle/>
          <a:p>
            <a:pPr algn="just" rtl="1">
              <a:lnSpc>
                <a:spcPct val="200000"/>
              </a:lnSpc>
            </a:pPr>
            <a:r>
              <a:rPr lang="fa-IR" dirty="0">
                <a:solidFill>
                  <a:schemeClr val="tx1"/>
                </a:solidFill>
                <a:cs typeface="B Titr" panose="00000700000000000000" pitchFamily="2" charset="-78"/>
              </a:rPr>
              <a:t> موارد را به درستی بشناسیم و اطلاعات لازم و مرتبط با موضوع را جمع آوري </a:t>
            </a:r>
            <a:r>
              <a:rPr lang="fa-IR" dirty="0" smtClean="0">
                <a:solidFill>
                  <a:schemeClr val="tx1"/>
                </a:solidFill>
                <a:cs typeface="B Titr" panose="00000700000000000000" pitchFamily="2" charset="-78"/>
              </a:rPr>
              <a:t>کنیم.</a:t>
            </a: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اطلاعات مطرح شده در مسئله مورد نظر را تجزیه و تحلیل </a:t>
            </a:r>
            <a:r>
              <a:rPr lang="fa-IR" dirty="0" smtClean="0">
                <a:solidFill>
                  <a:schemeClr val="tx1"/>
                </a:solidFill>
                <a:cs typeface="B Titr" panose="00000700000000000000" pitchFamily="2" charset="-78"/>
              </a:rPr>
              <a:t>کنیم.</a:t>
            </a: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راه حل ها و نظرات مختلف در رابطه با حل مورد را اولویت بندي </a:t>
            </a:r>
            <a:r>
              <a:rPr lang="fa-IR" dirty="0" smtClean="0">
                <a:solidFill>
                  <a:schemeClr val="tx1"/>
                </a:solidFill>
                <a:cs typeface="B Titr" panose="00000700000000000000" pitchFamily="2" charset="-78"/>
              </a:rPr>
              <a:t>نماییم.</a:t>
            </a: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راه حل انتخابی را به مرحلۀ اجرا در می </a:t>
            </a:r>
            <a:r>
              <a:rPr lang="fa-IR" dirty="0" smtClean="0">
                <a:solidFill>
                  <a:schemeClr val="tx1"/>
                </a:solidFill>
                <a:cs typeface="B Titr" panose="00000700000000000000" pitchFamily="2" charset="-78"/>
              </a:rPr>
              <a:t>آوریم.</a:t>
            </a: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راه حل اجرا شده را پیگیري و ارزیابی </a:t>
            </a:r>
            <a:r>
              <a:rPr lang="fa-IR" dirty="0" smtClean="0">
                <a:solidFill>
                  <a:schemeClr val="tx1"/>
                </a:solidFill>
                <a:cs typeface="B Titr" panose="00000700000000000000" pitchFamily="2" charset="-78"/>
              </a:rPr>
              <a:t>کنیم.</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710526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1135117"/>
            <a:ext cx="9144000" cy="5034455"/>
          </a:xfrm>
          <a:solidFill>
            <a:srgbClr val="00B0F0"/>
          </a:solidFill>
        </p:spPr>
        <p:txBody>
          <a:bodyPr vert="horz" lIns="91440" tIns="45720" rIns="91440" bIns="45720" rtlCol="0">
            <a:normAutofit fontScale="92500" lnSpcReduction="20000"/>
          </a:bodyPr>
          <a:lstStyle/>
          <a:p>
            <a:pPr algn="just" rtl="1">
              <a:lnSpc>
                <a:spcPct val="200000"/>
              </a:lnSpc>
            </a:pPr>
            <a:endParaRPr lang="fa-IR" dirty="0">
              <a:solidFill>
                <a:schemeClr val="tx1"/>
              </a:solidFill>
              <a:cs typeface="B Titr" panose="00000700000000000000" pitchFamily="2" charset="-78"/>
            </a:endParaRPr>
          </a:p>
          <a:p>
            <a:pPr algn="just" rtl="1">
              <a:lnSpc>
                <a:spcPct val="200000"/>
              </a:lnSpc>
            </a:pPr>
            <a:r>
              <a:rPr lang="fa-IR" dirty="0">
                <a:solidFill>
                  <a:schemeClr val="tx1"/>
                </a:solidFill>
                <a:cs typeface="B Titr" panose="00000700000000000000" pitchFamily="2" charset="-78"/>
              </a:rPr>
              <a:t>بیمار کودك 9 ساله اي بودکه اولین دوره شیمی درمانی خود را با تشخیص لوسمی حاد به پایان رسانده بود واکنون براي دوره دوم شیمی درمانی مراجعه کرده بود.بخش هماتولوژي بیمارستان تخت خالی نداشت وبه احتمال قوي به زودي هم خالی نمی شد .استاد بین بستري در بیمارستان خصوصی یا بستري در یکی از بخشهاي دیگر بیمارستان پدر کودك را</a:t>
            </a:r>
          </a:p>
          <a:p>
            <a:pPr algn="just" rtl="1">
              <a:lnSpc>
                <a:spcPct val="200000"/>
              </a:lnSpc>
            </a:pPr>
            <a:r>
              <a:rPr lang="fa-IR" dirty="0">
                <a:solidFill>
                  <a:schemeClr val="tx1"/>
                </a:solidFill>
                <a:cs typeface="B Titr" panose="00000700000000000000" pitchFamily="2" charset="-78"/>
              </a:rPr>
              <a:t>مخیر نمودند.</a:t>
            </a:r>
          </a:p>
          <a:p>
            <a:pPr algn="just" rtl="1">
              <a:lnSpc>
                <a:spcPct val="200000"/>
              </a:lnSpc>
            </a:pPr>
            <a:r>
              <a:rPr lang="fa-IR" dirty="0">
                <a:solidFill>
                  <a:schemeClr val="tx1"/>
                </a:solidFill>
                <a:cs typeface="B Titr" panose="00000700000000000000" pitchFamily="2" charset="-78"/>
              </a:rPr>
              <a:t>پدر بیمار به دلیل مسایل مالی خواهان بستري در همین بیمارستان بود . تنها بخش عفونی تخت خالی داشت.استاد به پدر بیمار توضیح دادند که این مسئله شاید خطرناك باشد ولی پدر بیمار قبول نمی کرد.</a:t>
            </a:r>
            <a:endParaRPr lang="en-US" dirty="0">
              <a:solidFill>
                <a:schemeClr val="tx1"/>
              </a:solidFill>
              <a:cs typeface="B Titr" panose="00000700000000000000" pitchFamily="2" charset="-78"/>
            </a:endParaRPr>
          </a:p>
        </p:txBody>
      </p:sp>
      <p:sp>
        <p:nvSpPr>
          <p:cNvPr id="4" name="Title 1"/>
          <p:cNvSpPr txBox="1">
            <a:spLocks/>
          </p:cNvSpPr>
          <p:nvPr/>
        </p:nvSpPr>
        <p:spPr>
          <a:xfrm>
            <a:off x="3048000" y="0"/>
            <a:ext cx="9144000" cy="835226"/>
          </a:xfrm>
          <a:prstGeom prst="rect">
            <a:avLst/>
          </a:prstGeom>
          <a:solidFill>
            <a:srgbClr val="FFFF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cap="all" baseline="0">
                <a:solidFill>
                  <a:schemeClr val="tx1"/>
                </a:solidFill>
                <a:effectLst/>
                <a:latin typeface="+mj-lt"/>
                <a:ea typeface="+mj-ea"/>
                <a:cs typeface="+mj-cs"/>
              </a:defRPr>
            </a:lvl1pPr>
          </a:lstStyle>
          <a:p>
            <a:pPr algn="r"/>
            <a:r>
              <a:rPr lang="fa-IR" sz="4900" b="1" dirty="0" smtClean="0">
                <a:latin typeface="Arabic Typesetting" panose="03020402040406030203" pitchFamily="66" charset="-78"/>
                <a:cs typeface="B Titr" panose="00000700000000000000" pitchFamily="2" charset="-78"/>
              </a:rPr>
              <a:t>اخلاق</a:t>
            </a:r>
            <a:r>
              <a:rPr lang="fa-IR" sz="5400" b="1" dirty="0" smtClean="0">
                <a:latin typeface="Arabic Typesetting" panose="03020402040406030203" pitchFamily="66" charset="-78"/>
                <a:cs typeface="Arabic Typesetting" panose="03020402040406030203" pitchFamily="66" charset="-78"/>
              </a:rPr>
              <a:t> </a:t>
            </a:r>
            <a:r>
              <a:rPr lang="fa-IR" sz="4900" b="1" dirty="0" smtClean="0">
                <a:latin typeface="Arabic Typesetting" panose="03020402040406030203" pitchFamily="66" charset="-78"/>
                <a:cs typeface="B Titr" panose="00000700000000000000" pitchFamily="2" charset="-78"/>
              </a:rPr>
              <a:t>پزشکی</a:t>
            </a:r>
            <a:endParaRPr lang="en-US" sz="4900" b="1" dirty="0">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1296381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vert="horz" lIns="91440" tIns="45720" rIns="91440" bIns="45720" rtlCol="0" anchor="b">
            <a:normAutofit/>
          </a:bodyPr>
          <a:lstStyle/>
          <a:p>
            <a:pPr algn="r"/>
            <a:r>
              <a:rPr lang="fa-IR" sz="4000" b="1" dirty="0">
                <a:latin typeface="Arabic Typesetting" panose="03020402040406030203" pitchFamily="66" charset="-78"/>
                <a:cs typeface="B Titr" panose="00000700000000000000" pitchFamily="2" charset="-78"/>
              </a:rPr>
              <a:t>مرحله ( 1): شناسایی و گردآوري اطلاعات</a:t>
            </a:r>
            <a:endParaRPr lang="en-US" sz="40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1240221"/>
            <a:ext cx="9144000" cy="5423338"/>
          </a:xfrm>
          <a:solidFill>
            <a:srgbClr val="00B0F0"/>
          </a:solidFill>
        </p:spPr>
        <p:txBody>
          <a:bodyPr vert="horz" lIns="91440" tIns="45720" rIns="91440" bIns="45720" rtlCol="0">
            <a:normAutofit/>
          </a:bodyPr>
          <a:lstStyle/>
          <a:p>
            <a:pPr algn="just" rtl="1">
              <a:lnSpc>
                <a:spcPct val="200000"/>
              </a:lnSpc>
            </a:pPr>
            <a:r>
              <a:rPr lang="fa-IR" sz="1600" dirty="0">
                <a:solidFill>
                  <a:schemeClr val="tx1"/>
                </a:solidFill>
                <a:cs typeface="B Titr" panose="00000700000000000000" pitchFamily="2" charset="-78"/>
              </a:rPr>
              <a:t>• آیا بستري بیمار اورژانسی است </a:t>
            </a:r>
            <a:r>
              <a:rPr lang="fa-IR" sz="1600" dirty="0" smtClean="0">
                <a:solidFill>
                  <a:schemeClr val="tx1"/>
                </a:solidFill>
                <a:cs typeface="B Titr" panose="00000700000000000000" pitchFamily="2" charset="-78"/>
              </a:rPr>
              <a:t>یا ایجاد </a:t>
            </a:r>
            <a:r>
              <a:rPr lang="fa-IR" sz="1600" dirty="0">
                <a:solidFill>
                  <a:schemeClr val="tx1"/>
                </a:solidFill>
                <a:cs typeface="B Titr" panose="00000700000000000000" pitchFamily="2" charset="-78"/>
              </a:rPr>
              <a:t>فاصله بین دفعات کموتراپی مقدور است؟ حداکثر تا چه مدت می توان بین دوره هاي کموتراپی فاصله گذاشت؟</a:t>
            </a:r>
          </a:p>
          <a:p>
            <a:pPr algn="just" rtl="1">
              <a:lnSpc>
                <a:spcPct val="200000"/>
              </a:lnSpc>
            </a:pPr>
            <a:r>
              <a:rPr lang="fa-IR" sz="1600" dirty="0">
                <a:solidFill>
                  <a:schemeClr val="tx1"/>
                </a:solidFill>
                <a:cs typeface="B Titr" panose="00000700000000000000" pitchFamily="2" charset="-78"/>
              </a:rPr>
              <a:t>• در صورت عدم امکان تاخیر در بستري آیا جابجایی در بیماران جهت ایجاد تخت خالی در بخش بجز عفونی مقدور است؟</a:t>
            </a:r>
          </a:p>
          <a:p>
            <a:pPr algn="just" rtl="1">
              <a:lnSpc>
                <a:spcPct val="200000"/>
              </a:lnSpc>
            </a:pPr>
            <a:r>
              <a:rPr lang="fa-IR" sz="1600" dirty="0">
                <a:solidFill>
                  <a:schemeClr val="tx1"/>
                </a:solidFill>
                <a:cs typeface="B Titr" panose="00000700000000000000" pitchFamily="2" charset="-78"/>
              </a:rPr>
              <a:t>• آیا بستري در بخش دولتی دیگر امکانپذیر است؟</a:t>
            </a:r>
          </a:p>
          <a:p>
            <a:pPr algn="just" rtl="1">
              <a:lnSpc>
                <a:spcPct val="200000"/>
              </a:lnSpc>
            </a:pPr>
            <a:r>
              <a:rPr lang="fa-IR" sz="1600" dirty="0">
                <a:solidFill>
                  <a:schemeClr val="tx1"/>
                </a:solidFill>
                <a:cs typeface="B Titr" panose="00000700000000000000" pitchFamily="2" charset="-78"/>
              </a:rPr>
              <a:t>• آیا فرد جایگزین در تصمیم گیري براي کودك از عواقب بستري در بخش عفونی بخوبی مطلع شده است؟</a:t>
            </a:r>
          </a:p>
          <a:p>
            <a:pPr algn="just" rtl="1">
              <a:lnSpc>
                <a:spcPct val="200000"/>
              </a:lnSpc>
            </a:pPr>
            <a:r>
              <a:rPr lang="fa-IR" sz="1600" dirty="0">
                <a:solidFill>
                  <a:schemeClr val="tx1"/>
                </a:solidFill>
                <a:cs typeface="B Titr" panose="00000700000000000000" pitchFamily="2" charset="-78"/>
              </a:rPr>
              <a:t>• آیا رضایت نامه کتبی جهت پذیرفتن عواقب آن امضاء نموده است؟</a:t>
            </a:r>
          </a:p>
          <a:p>
            <a:pPr algn="just" rtl="1">
              <a:lnSpc>
                <a:spcPct val="200000"/>
              </a:lnSpc>
            </a:pPr>
            <a:r>
              <a:rPr lang="fa-IR" sz="1600" dirty="0">
                <a:solidFill>
                  <a:schemeClr val="tx1"/>
                </a:solidFill>
                <a:cs typeface="B Titr" panose="00000700000000000000" pitchFamily="2" charset="-78"/>
              </a:rPr>
              <a:t>• آیا فرد جایگزین از معیارهاي مناسبی براي تصمیم گیري خود استفاده می کند؟</a:t>
            </a:r>
          </a:p>
          <a:p>
            <a:pPr algn="just" rtl="1">
              <a:lnSpc>
                <a:spcPct val="200000"/>
              </a:lnSpc>
            </a:pPr>
            <a:r>
              <a:rPr lang="fa-IR" sz="1600" dirty="0">
                <a:solidFill>
                  <a:schemeClr val="tx1"/>
                </a:solidFill>
                <a:cs typeface="B Titr" panose="00000700000000000000" pitchFamily="2" charset="-78"/>
              </a:rPr>
              <a:t>• آیا عوامل اقتصادي موثر بر تصمیم گیري قابل رفع است؟</a:t>
            </a:r>
          </a:p>
          <a:p>
            <a:pPr algn="just" rtl="1">
              <a:lnSpc>
                <a:spcPct val="200000"/>
              </a:lnSpc>
            </a:pPr>
            <a:r>
              <a:rPr lang="fa-IR" sz="1600" dirty="0">
                <a:solidFill>
                  <a:schemeClr val="tx1"/>
                </a:solidFill>
                <a:cs typeface="B Titr" panose="00000700000000000000" pitchFamily="2" charset="-78"/>
              </a:rPr>
              <a:t>• آیا پزشک ارائه دهنده خدمت تعارض منافع دارد؟</a:t>
            </a:r>
            <a:endParaRPr lang="en-US" sz="1600" dirty="0">
              <a:solidFill>
                <a:schemeClr val="tx1"/>
              </a:solidFill>
              <a:cs typeface="B Titr" panose="00000700000000000000" pitchFamily="2" charset="-78"/>
            </a:endParaRPr>
          </a:p>
        </p:txBody>
      </p:sp>
    </p:spTree>
    <p:extLst>
      <p:ext uri="{BB962C8B-B14F-4D97-AF65-F5344CB8AC3E}">
        <p14:creationId xmlns:p14="http://schemas.microsoft.com/office/powerpoint/2010/main" val="2816579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33903" y="0"/>
            <a:ext cx="10258097" cy="935421"/>
          </a:xfrm>
          <a:solidFill>
            <a:srgbClr val="FFFF00"/>
          </a:solidFill>
        </p:spPr>
        <p:txBody>
          <a:bodyPr vert="horz" lIns="91440" tIns="45720" rIns="91440" bIns="45720" rtlCol="0" anchor="b">
            <a:normAutofit/>
          </a:bodyPr>
          <a:lstStyle/>
          <a:p>
            <a:pPr algn="r"/>
            <a:r>
              <a:rPr lang="fa-IR" sz="3600" b="1" dirty="0">
                <a:latin typeface="Arabic Typesetting" panose="03020402040406030203" pitchFamily="66" charset="-78"/>
                <a:cs typeface="B Titr" panose="00000700000000000000" pitchFamily="2" charset="-78"/>
              </a:rPr>
              <a:t>مرحله( 2): تجزیه وتحلیل اطلاعات و بررسی انتخاب هاي ممکن</a:t>
            </a:r>
            <a:endParaRPr lang="en-US" sz="36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sz="1600" dirty="0">
              <a:solidFill>
                <a:schemeClr val="tx1"/>
              </a:solidFill>
              <a:cs typeface="B Titr" panose="00000700000000000000" pitchFamily="2" charset="-78"/>
            </a:endParaRPr>
          </a:p>
          <a:p>
            <a:pPr algn="just" rtl="1">
              <a:lnSpc>
                <a:spcPct val="200000"/>
              </a:lnSpc>
            </a:pPr>
            <a:r>
              <a:rPr lang="fa-IR" sz="1600" dirty="0">
                <a:solidFill>
                  <a:schemeClr val="tx1"/>
                </a:solidFill>
                <a:cs typeface="B Titr" panose="00000700000000000000" pitchFamily="2" charset="-78"/>
              </a:rPr>
              <a:t>• هماهنگی با بخش دولتی دیگري جهت بستري بیمار انجام دهیم.</a:t>
            </a:r>
          </a:p>
          <a:p>
            <a:pPr algn="just" rtl="1">
              <a:lnSpc>
                <a:spcPct val="200000"/>
              </a:lnSpc>
            </a:pPr>
            <a:r>
              <a:rPr lang="fa-IR" sz="1600" dirty="0">
                <a:solidFill>
                  <a:schemeClr val="tx1"/>
                </a:solidFill>
                <a:cs typeface="B Titr" panose="00000700000000000000" pitchFamily="2" charset="-78"/>
              </a:rPr>
              <a:t>• با تشریح کامل اهمیت بستري به موقع و عواقب بسیار خطرناك بستري در بخش عفونی ، پدر را به هزینه بخش</a:t>
            </a:r>
          </a:p>
          <a:p>
            <a:pPr algn="just" rtl="1">
              <a:lnSpc>
                <a:spcPct val="200000"/>
              </a:lnSpc>
            </a:pPr>
            <a:r>
              <a:rPr lang="fa-IR" sz="1600" dirty="0">
                <a:solidFill>
                  <a:schemeClr val="tx1"/>
                </a:solidFill>
                <a:cs typeface="B Titr" panose="00000700000000000000" pitchFamily="2" charset="-78"/>
              </a:rPr>
              <a:t>خصوصی راضی نمائیم.</a:t>
            </a:r>
          </a:p>
          <a:p>
            <a:pPr algn="just" rtl="1">
              <a:lnSpc>
                <a:spcPct val="200000"/>
              </a:lnSpc>
            </a:pPr>
            <a:r>
              <a:rPr lang="fa-IR" sz="1600" dirty="0">
                <a:solidFill>
                  <a:schemeClr val="tx1"/>
                </a:solidFill>
                <a:cs typeface="B Titr" panose="00000700000000000000" pitchFamily="2" charset="-78"/>
              </a:rPr>
              <a:t>• از اتاق ایزوله در بخش عفونی و یا جابجایی بیمار در بخشهاي دیگر استفاده کنیم.</a:t>
            </a:r>
            <a:endParaRPr lang="en-US" sz="1600" dirty="0">
              <a:solidFill>
                <a:schemeClr val="tx1"/>
              </a:solidFill>
              <a:cs typeface="B Titr" panose="00000700000000000000" pitchFamily="2" charset="-78"/>
            </a:endParaRPr>
          </a:p>
        </p:txBody>
      </p:sp>
    </p:spTree>
    <p:extLst>
      <p:ext uri="{BB962C8B-B14F-4D97-AF65-F5344CB8AC3E}">
        <p14:creationId xmlns:p14="http://schemas.microsoft.com/office/powerpoint/2010/main" val="394520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r>
              <a:rPr lang="fa-IR" sz="4000" b="1" dirty="0">
                <a:latin typeface="Arabic Typesetting" panose="03020402040406030203" pitchFamily="66" charset="-78"/>
                <a:cs typeface="B Titr" panose="00000700000000000000" pitchFamily="2" charset="-78"/>
              </a:rPr>
              <a:t>مرحله ( 3) : اولویت بندي راه حلهاي مختلف</a:t>
            </a:r>
            <a:endParaRPr lang="en-US" sz="40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sz="1600" dirty="0">
              <a:solidFill>
                <a:schemeClr val="tx1"/>
              </a:solidFill>
              <a:cs typeface="B Titr" panose="00000700000000000000" pitchFamily="2" charset="-78"/>
            </a:endParaRPr>
          </a:p>
          <a:p>
            <a:pPr algn="just" rtl="1">
              <a:lnSpc>
                <a:spcPct val="200000"/>
              </a:lnSpc>
            </a:pPr>
            <a:r>
              <a:rPr lang="fa-IR" sz="1600" dirty="0">
                <a:solidFill>
                  <a:schemeClr val="tx1"/>
                </a:solidFill>
                <a:cs typeface="B Titr" panose="00000700000000000000" pitchFamily="2" charset="-78"/>
              </a:rPr>
              <a:t>در راه حل ( 1) اتونومی بیمار لحاظ نشده است.</a:t>
            </a:r>
          </a:p>
          <a:p>
            <a:pPr algn="just" rtl="1">
              <a:lnSpc>
                <a:spcPct val="200000"/>
              </a:lnSpc>
            </a:pPr>
            <a:r>
              <a:rPr lang="fa-IR" sz="1600" dirty="0">
                <a:solidFill>
                  <a:schemeClr val="tx1"/>
                </a:solidFill>
                <a:cs typeface="B Titr" panose="00000700000000000000" pitchFamily="2" charset="-78"/>
              </a:rPr>
              <a:t>در راه حل ( 2) اگر چه تمام اصول رعایت شده است . عوامل اقتصادي به عنوان یک تمایل و ارزش فردي لحاظ نشده است.</a:t>
            </a:r>
            <a:endParaRPr lang="en-US" sz="1600" dirty="0">
              <a:solidFill>
                <a:schemeClr val="tx1"/>
              </a:solidFill>
              <a:cs typeface="B Titr" panose="00000700000000000000" pitchFamily="2" charset="-78"/>
            </a:endParaRPr>
          </a:p>
        </p:txBody>
      </p:sp>
    </p:spTree>
    <p:extLst>
      <p:ext uri="{BB962C8B-B14F-4D97-AF65-F5344CB8AC3E}">
        <p14:creationId xmlns:p14="http://schemas.microsoft.com/office/powerpoint/2010/main" val="3102706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
            <a:ext cx="10668000" cy="924910"/>
          </a:xfrm>
          <a:solidFill>
            <a:srgbClr val="FFFF00"/>
          </a:solidFill>
        </p:spPr>
        <p:txBody>
          <a:bodyPr>
            <a:noAutofit/>
          </a:bodyPr>
          <a:lstStyle/>
          <a:p>
            <a:pPr algn="r"/>
            <a:r>
              <a:rPr lang="fa-IR" sz="4000" b="1" dirty="0">
                <a:latin typeface="Arabic Typesetting" panose="03020402040406030203" pitchFamily="66" charset="-78"/>
                <a:cs typeface="B Titr" panose="00000700000000000000" pitchFamily="2" charset="-78"/>
              </a:rPr>
              <a:t>مرحله ( 4): اولویت بندي تصمیم گیری ها واجراء تصمیم</a:t>
            </a:r>
            <a:endParaRPr lang="en-US" sz="40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just" rtl="1">
              <a:lnSpc>
                <a:spcPct val="200000"/>
              </a:lnSpc>
            </a:pPr>
            <a:endParaRPr lang="fa-IR" sz="1600" dirty="0">
              <a:solidFill>
                <a:schemeClr val="tx1"/>
              </a:solidFill>
              <a:cs typeface="B Titr" panose="00000700000000000000" pitchFamily="2" charset="-78"/>
            </a:endParaRPr>
          </a:p>
          <a:p>
            <a:pPr algn="just" rtl="1">
              <a:lnSpc>
                <a:spcPct val="200000"/>
              </a:lnSpc>
            </a:pPr>
            <a:r>
              <a:rPr lang="fa-IR" sz="1600" dirty="0">
                <a:solidFill>
                  <a:schemeClr val="tx1"/>
                </a:solidFill>
                <a:cs typeface="B Titr" panose="00000700000000000000" pitchFamily="2" charset="-78"/>
              </a:rPr>
              <a:t>باید به این نکته توجه داشت که علاوه بر تعامل منطقی بین اصول اخلاقی موجود در مورد مطرح شده ، ارجحیت با گزینه ای است که در توافق با بیشترین اصول باشد و از طرفی راه حل به طور حقیقی قابل اجرا باشد</a:t>
            </a:r>
            <a:r>
              <a:rPr lang="fa-IR" sz="1600" dirty="0" smtClean="0">
                <a:solidFill>
                  <a:schemeClr val="tx1"/>
                </a:solidFill>
                <a:cs typeface="B Titr" panose="00000700000000000000" pitchFamily="2" charset="-78"/>
              </a:rPr>
              <a:t>. از </a:t>
            </a:r>
            <a:r>
              <a:rPr lang="fa-IR" sz="1600" dirty="0">
                <a:solidFill>
                  <a:schemeClr val="tx1"/>
                </a:solidFill>
                <a:cs typeface="B Titr" panose="00000700000000000000" pitchFamily="2" charset="-78"/>
              </a:rPr>
              <a:t>طرفی ممکن است چندین انتخاب اخلاقی باشد که می بایست با اولویت انتخاب بیمار به انجام یک مورد از آن مبادرت ورزید.</a:t>
            </a:r>
            <a:endParaRPr lang="en-US" sz="1600" dirty="0">
              <a:solidFill>
                <a:schemeClr val="tx1"/>
              </a:solidFill>
              <a:cs typeface="B Titr" panose="00000700000000000000" pitchFamily="2" charset="-78"/>
            </a:endParaRPr>
          </a:p>
        </p:txBody>
      </p:sp>
    </p:spTree>
    <p:extLst>
      <p:ext uri="{BB962C8B-B14F-4D97-AF65-F5344CB8AC3E}">
        <p14:creationId xmlns:p14="http://schemas.microsoft.com/office/powerpoint/2010/main" val="602918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r>
              <a:rPr lang="fa-IR" sz="4400" b="1" dirty="0">
                <a:latin typeface="Arabic Typesetting" panose="03020402040406030203" pitchFamily="66" charset="-78"/>
                <a:cs typeface="B Titr" panose="00000700000000000000" pitchFamily="2" charset="-78"/>
              </a:rPr>
              <a:t>منشور حقوق بیمار</a:t>
            </a:r>
            <a:endParaRPr lang="en-US" sz="44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079434"/>
            <a:ext cx="9144000" cy="3132786"/>
          </a:xfrm>
          <a:solidFill>
            <a:srgbClr val="00B0F0"/>
          </a:solidFill>
        </p:spPr>
        <p:txBody>
          <a:bodyPr vert="horz" lIns="91440" tIns="45720" rIns="91440" bIns="45720" rtlCol="0">
            <a:normAutofit/>
          </a:bodyPr>
          <a:lstStyle/>
          <a:p>
            <a:pPr algn="just" rtl="1">
              <a:lnSpc>
                <a:spcPct val="200000"/>
              </a:lnSpc>
            </a:pPr>
            <a:r>
              <a:rPr lang="fa-IR" sz="1600" dirty="0">
                <a:solidFill>
                  <a:schemeClr val="tx1"/>
                </a:solidFill>
                <a:cs typeface="B Titr" panose="00000700000000000000" pitchFamily="2" charset="-78"/>
              </a:rPr>
              <a:t>دریافت مطلوب خدمات سلامت حق بیمار است </a:t>
            </a:r>
          </a:p>
          <a:p>
            <a:pPr algn="just" rtl="1">
              <a:lnSpc>
                <a:spcPct val="200000"/>
              </a:lnSpc>
            </a:pPr>
            <a:r>
              <a:rPr lang="fa-IR" sz="1600" dirty="0">
                <a:solidFill>
                  <a:schemeClr val="tx1"/>
                </a:solidFill>
                <a:cs typeface="B Titr" panose="00000700000000000000" pitchFamily="2" charset="-78"/>
              </a:rPr>
              <a:t>اطلاعات باید به نحو مطلوب و به میزان کافی در اختیار بیمار قرار گیرد</a:t>
            </a:r>
          </a:p>
          <a:p>
            <a:pPr algn="just" rtl="1">
              <a:lnSpc>
                <a:spcPct val="200000"/>
              </a:lnSpc>
            </a:pPr>
            <a:r>
              <a:rPr lang="fa-IR" sz="1600" dirty="0">
                <a:solidFill>
                  <a:schemeClr val="tx1"/>
                </a:solidFill>
                <a:cs typeface="B Titr" panose="00000700000000000000" pitchFamily="2" charset="-78"/>
              </a:rPr>
              <a:t>حق انتخاب و تصمیم گیری آزادانه بیمار در دریافت خدمات سلامت باید محترم شمرد </a:t>
            </a:r>
          </a:p>
          <a:p>
            <a:pPr algn="just" rtl="1">
              <a:lnSpc>
                <a:spcPct val="200000"/>
              </a:lnSpc>
            </a:pPr>
            <a:r>
              <a:rPr lang="fa-IR" sz="1600" dirty="0">
                <a:solidFill>
                  <a:schemeClr val="tx1"/>
                </a:solidFill>
                <a:cs typeface="B Titr" panose="00000700000000000000" pitchFamily="2" charset="-78"/>
              </a:rPr>
              <a:t>ارائه ی خدمات سلامت باید مبتنی بر احترام به حریم خصوصی بیمار و رعایت اصل راز داری باشد</a:t>
            </a:r>
          </a:p>
          <a:p>
            <a:pPr algn="just" rtl="1">
              <a:lnSpc>
                <a:spcPct val="200000"/>
              </a:lnSpc>
            </a:pPr>
            <a:r>
              <a:rPr lang="fa-IR" sz="1600" dirty="0">
                <a:solidFill>
                  <a:schemeClr val="tx1"/>
                </a:solidFill>
                <a:cs typeface="B Titr" panose="00000700000000000000" pitchFamily="2" charset="-78"/>
              </a:rPr>
              <a:t>دسترسی به نظام کارآمد رسیدگی به شکایات حق بیمار است</a:t>
            </a:r>
            <a:endParaRPr lang="en-US" sz="1600" dirty="0">
              <a:solidFill>
                <a:schemeClr val="tx1"/>
              </a:solidFill>
              <a:cs typeface="B Titr" panose="00000700000000000000" pitchFamily="2" charset="-78"/>
            </a:endParaRPr>
          </a:p>
        </p:txBody>
      </p:sp>
    </p:spTree>
    <p:extLst>
      <p:ext uri="{BB962C8B-B14F-4D97-AF65-F5344CB8AC3E}">
        <p14:creationId xmlns:p14="http://schemas.microsoft.com/office/powerpoint/2010/main" val="233172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3"/>
          </p:nvPr>
        </p:nvPicPr>
        <p:blipFill>
          <a:blip r:embed="rId2">
            <a:duotone>
              <a:prstClr val="black"/>
              <a:schemeClr val="accent2">
                <a:tint val="45000"/>
                <a:satMod val="400000"/>
              </a:schemeClr>
            </a:duotone>
          </a:blip>
          <a:stretch>
            <a:fillRect/>
          </a:stretch>
        </p:blipFill>
        <p:spPr>
          <a:xfrm>
            <a:off x="0" y="0"/>
            <a:ext cx="12191999"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96354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lnSpc>
                <a:spcPct val="80000"/>
              </a:lnSpc>
            </a:pPr>
            <a:r>
              <a:rPr lang="fa-IR" sz="5900" b="1" dirty="0">
                <a:latin typeface="Arabic Typesetting" panose="03020402040406030203" pitchFamily="66" charset="-78"/>
                <a:cs typeface="B Titr" panose="00000700000000000000" pitchFamily="2" charset="-78"/>
              </a:rPr>
              <a:t>اخلاق پزشکی در قرآن</a:t>
            </a:r>
            <a:endParaRPr lang="en-US" sz="5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a:normAutofit/>
          </a:bodyPr>
          <a:lstStyle/>
          <a:p>
            <a:pPr rtl="1"/>
            <a:endParaRPr lang="fa-IR" dirty="0" smtClean="0"/>
          </a:p>
          <a:p>
            <a:pPr algn="just" rtl="1">
              <a:lnSpc>
                <a:spcPct val="150000"/>
              </a:lnSpc>
            </a:pPr>
            <a:r>
              <a:rPr lang="fa-IR" dirty="0">
                <a:solidFill>
                  <a:schemeClr val="tx1"/>
                </a:solidFill>
                <a:latin typeface="Arabic Typesetting" panose="03020402040406030203" pitchFamily="66" charset="-78"/>
                <a:cs typeface="B Titr" panose="00000700000000000000" pitchFamily="2" charset="-78"/>
              </a:rPr>
              <a:t>قُلْ کُلٌّ یَعْمَلُ عَلي </a:t>
            </a:r>
            <a:r>
              <a:rPr lang="fa-IR" dirty="0" smtClean="0">
                <a:solidFill>
                  <a:schemeClr val="tx1"/>
                </a:solidFill>
                <a:latin typeface="Arabic Typesetting" panose="03020402040406030203" pitchFamily="66" charset="-78"/>
                <a:cs typeface="B Titr" panose="00000700000000000000" pitchFamily="2" charset="-78"/>
              </a:rPr>
              <a:t>شاکِلَتِه  </a:t>
            </a:r>
            <a:r>
              <a:rPr lang="fa-IR" dirty="0">
                <a:solidFill>
                  <a:schemeClr val="tx1"/>
                </a:solidFill>
                <a:latin typeface="Arabic Typesetting" panose="03020402040406030203" pitchFamily="66" charset="-78"/>
                <a:cs typeface="B Titr" panose="00000700000000000000" pitchFamily="2" charset="-78"/>
              </a:rPr>
              <a:t>فَرَبُّکُمْ أَعْلَمُ بِمَنْ </a:t>
            </a:r>
            <a:r>
              <a:rPr lang="fa-IR" dirty="0" smtClean="0">
                <a:solidFill>
                  <a:schemeClr val="tx1"/>
                </a:solidFill>
                <a:latin typeface="Arabic Typesetting" panose="03020402040406030203" pitchFamily="66" charset="-78"/>
                <a:cs typeface="B Titr" panose="00000700000000000000" pitchFamily="2" charset="-78"/>
              </a:rPr>
              <a:t>هوَ أَهدي </a:t>
            </a:r>
            <a:r>
              <a:rPr lang="fa-IR" dirty="0">
                <a:solidFill>
                  <a:schemeClr val="tx1"/>
                </a:solidFill>
                <a:latin typeface="Arabic Typesetting" panose="03020402040406030203" pitchFamily="66" charset="-78"/>
                <a:cs typeface="B Titr" panose="00000700000000000000" pitchFamily="2" charset="-78"/>
              </a:rPr>
              <a:t>سَبیلاً </a:t>
            </a:r>
          </a:p>
          <a:p>
            <a:pPr algn="just" rtl="1">
              <a:lnSpc>
                <a:spcPct val="150000"/>
              </a:lnSpc>
            </a:pPr>
            <a:endParaRPr lang="fa-IR" dirty="0">
              <a:solidFill>
                <a:schemeClr val="tx1"/>
              </a:solidFill>
              <a:latin typeface="Arabic Typesetting" panose="03020402040406030203" pitchFamily="66" charset="-78"/>
              <a:cs typeface="B Titr" panose="00000700000000000000" pitchFamily="2" charset="-78"/>
            </a:endParaRPr>
          </a:p>
          <a:p>
            <a:pPr algn="just" rtl="1">
              <a:lnSpc>
                <a:spcPct val="150000"/>
              </a:lnSpc>
            </a:pPr>
            <a:r>
              <a:rPr lang="fa-IR" dirty="0" smtClean="0">
                <a:solidFill>
                  <a:schemeClr val="tx1"/>
                </a:solidFill>
                <a:latin typeface="Arabic Typesetting" panose="03020402040406030203" pitchFamily="66" charset="-78"/>
                <a:cs typeface="B Titr" panose="00000700000000000000" pitchFamily="2" charset="-78"/>
              </a:rPr>
              <a:t>(هر </a:t>
            </a:r>
            <a:r>
              <a:rPr lang="fa-IR" dirty="0">
                <a:solidFill>
                  <a:schemeClr val="tx1"/>
                </a:solidFill>
                <a:latin typeface="Arabic Typesetting" panose="03020402040406030203" pitchFamily="66" charset="-78"/>
                <a:cs typeface="B Titr" panose="00000700000000000000" pitchFamily="2" charset="-78"/>
              </a:rPr>
              <a:t>کس طبق روش (و خلق و خوي) خود عمل ميکند؛ و پروردگارتان کساني را </a:t>
            </a:r>
            <a:r>
              <a:rPr lang="fa-IR" dirty="0" smtClean="0">
                <a:solidFill>
                  <a:schemeClr val="tx1"/>
                </a:solidFill>
                <a:latin typeface="Arabic Typesetting" panose="03020402040406030203" pitchFamily="66" charset="-78"/>
                <a:cs typeface="B Titr" panose="00000700000000000000" pitchFamily="2" charset="-78"/>
              </a:rPr>
              <a:t>که راهشان </a:t>
            </a:r>
            <a:r>
              <a:rPr lang="fa-IR" dirty="0">
                <a:solidFill>
                  <a:schemeClr val="tx1"/>
                </a:solidFill>
                <a:latin typeface="Arabic Typesetting" panose="03020402040406030203" pitchFamily="66" charset="-78"/>
                <a:cs typeface="B Titr" panose="00000700000000000000" pitchFamily="2" charset="-78"/>
              </a:rPr>
              <a:t>نیکوتر است، </a:t>
            </a:r>
            <a:r>
              <a:rPr lang="fa-IR" dirty="0" smtClean="0">
                <a:solidFill>
                  <a:schemeClr val="tx1"/>
                </a:solidFill>
                <a:latin typeface="Arabic Typesetting" panose="03020402040406030203" pitchFamily="66" charset="-78"/>
                <a:cs typeface="B Titr" panose="00000700000000000000" pitchFamily="2" charset="-78"/>
              </a:rPr>
              <a:t>بهتر </a:t>
            </a:r>
            <a:r>
              <a:rPr lang="fa-IR" dirty="0">
                <a:solidFill>
                  <a:schemeClr val="tx1"/>
                </a:solidFill>
                <a:latin typeface="Arabic Typesetting" panose="03020402040406030203" pitchFamily="66" charset="-78"/>
                <a:cs typeface="B Titr" panose="00000700000000000000" pitchFamily="2" charset="-78"/>
              </a:rPr>
              <a:t>ميشناسد.)</a:t>
            </a:r>
          </a:p>
          <a:p>
            <a:endParaRPr lang="fa-IR" dirty="0" smtClean="0"/>
          </a:p>
          <a:p>
            <a:endParaRPr lang="fa-IR" dirty="0"/>
          </a:p>
          <a:p>
            <a:endParaRPr lang="fa-IR" dirty="0" smtClean="0"/>
          </a:p>
          <a:p>
            <a:endParaRPr lang="fa-IR" dirty="0"/>
          </a:p>
          <a:p>
            <a:endParaRPr lang="en-US" dirty="0"/>
          </a:p>
        </p:txBody>
      </p:sp>
    </p:spTree>
    <p:extLst>
      <p:ext uri="{BB962C8B-B14F-4D97-AF65-F5344CB8AC3E}">
        <p14:creationId xmlns:p14="http://schemas.microsoft.com/office/powerpoint/2010/main" val="3616072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lnSpc>
                <a:spcPct val="80000"/>
              </a:lnSpc>
            </a:pPr>
            <a:r>
              <a:rPr lang="fa-IR" sz="5900" b="1" dirty="0">
                <a:latin typeface="Arabic Typesetting" panose="03020402040406030203" pitchFamily="66" charset="-78"/>
                <a:cs typeface="B Titr" panose="00000700000000000000" pitchFamily="2" charset="-78"/>
              </a:rPr>
              <a:t>اخلاق پزشکی در قرآن</a:t>
            </a:r>
            <a:endParaRPr lang="en-US" sz="5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3"/>
            <a:ext cx="9144000" cy="4380889"/>
          </a:xfrm>
          <a:solidFill>
            <a:srgbClr val="00B0F0"/>
          </a:solidFill>
        </p:spPr>
        <p:txBody>
          <a:bodyPr>
            <a:noAutofit/>
          </a:bodyPr>
          <a:lstStyle/>
          <a:p>
            <a:pPr algn="just" rtl="1">
              <a:lnSpc>
                <a:spcPct val="150000"/>
              </a:lnSpc>
            </a:pPr>
            <a:r>
              <a:rPr lang="fa-IR" dirty="0" smtClean="0">
                <a:solidFill>
                  <a:schemeClr val="tx1"/>
                </a:solidFill>
                <a:latin typeface="Arabic Typesetting" panose="03020402040406030203" pitchFamily="66" charset="-78"/>
                <a:cs typeface="B Titr" panose="00000700000000000000" pitchFamily="2" charset="-78"/>
              </a:rPr>
              <a:t>فاقم وَجْهَکَ </a:t>
            </a:r>
            <a:r>
              <a:rPr lang="fa-IR" dirty="0">
                <a:solidFill>
                  <a:schemeClr val="tx1"/>
                </a:solidFill>
                <a:latin typeface="Arabic Typesetting" panose="03020402040406030203" pitchFamily="66" charset="-78"/>
                <a:cs typeface="B Titr" panose="00000700000000000000" pitchFamily="2" charset="-78"/>
              </a:rPr>
              <a:t>لِلدِّینِ حَنیفًا فِطْرَتَ </a:t>
            </a:r>
            <a:r>
              <a:rPr lang="fa-IR" dirty="0" smtClean="0">
                <a:solidFill>
                  <a:schemeClr val="tx1"/>
                </a:solidFill>
                <a:latin typeface="Arabic Typesetting" panose="03020402040406030203" pitchFamily="66" charset="-78"/>
                <a:cs typeface="B Titr" panose="00000700000000000000" pitchFamily="2" charset="-78"/>
              </a:rPr>
              <a:t>اللّه </a:t>
            </a:r>
            <a:r>
              <a:rPr lang="fa-IR" dirty="0">
                <a:solidFill>
                  <a:schemeClr val="tx1"/>
                </a:solidFill>
                <a:latin typeface="Arabic Typesetting" panose="03020402040406030203" pitchFamily="66" charset="-78"/>
                <a:cs typeface="B Titr" panose="00000700000000000000" pitchFamily="2" charset="-78"/>
              </a:rPr>
              <a:t>الَّتي فَطَرَ النّاسَ عَلَیْھا لا </a:t>
            </a:r>
            <a:r>
              <a:rPr lang="fa-IR" dirty="0" smtClean="0">
                <a:solidFill>
                  <a:schemeClr val="tx1"/>
                </a:solidFill>
                <a:latin typeface="Arabic Typesetting" panose="03020402040406030203" pitchFamily="66" charset="-78"/>
                <a:cs typeface="B Titr" panose="00000700000000000000" pitchFamily="2" charset="-78"/>
              </a:rPr>
              <a:t>تَبْدیلَ  ِخَلْقِ اللّه </a:t>
            </a:r>
            <a:r>
              <a:rPr lang="fa-IR" dirty="0">
                <a:solidFill>
                  <a:schemeClr val="tx1"/>
                </a:solidFill>
                <a:latin typeface="Arabic Typesetting" panose="03020402040406030203" pitchFamily="66" charset="-78"/>
                <a:cs typeface="B Titr" panose="00000700000000000000" pitchFamily="2" charset="-78"/>
              </a:rPr>
              <a:t>ذلِکَ الدِّینُ الْقَیِّمُ وَ لکِنَّ أَکْثَرَ النّاسِ لا یَعْلَمُونَ (30</a:t>
            </a:r>
            <a:r>
              <a:rPr lang="fa-IR" dirty="0" smtClean="0">
                <a:solidFill>
                  <a:schemeClr val="tx1"/>
                </a:solidFill>
                <a:latin typeface="Arabic Typesetting" panose="03020402040406030203" pitchFamily="66" charset="-78"/>
                <a:cs typeface="B Titr" panose="00000700000000000000" pitchFamily="2" charset="-78"/>
              </a:rPr>
              <a:t>)</a:t>
            </a:r>
          </a:p>
          <a:p>
            <a:pPr algn="just" rtl="1">
              <a:lnSpc>
                <a:spcPct val="150000"/>
              </a:lnSpc>
            </a:pPr>
            <a:endParaRPr lang="fa-IR" dirty="0">
              <a:solidFill>
                <a:schemeClr val="tx1"/>
              </a:solidFill>
              <a:latin typeface="Arabic Typesetting" panose="03020402040406030203" pitchFamily="66" charset="-78"/>
              <a:cs typeface="B Titr" panose="00000700000000000000" pitchFamily="2" charset="-78"/>
            </a:endParaRPr>
          </a:p>
          <a:p>
            <a:pPr algn="just" rtl="1">
              <a:lnSpc>
                <a:spcPct val="150000"/>
              </a:lnSpc>
            </a:pPr>
            <a:r>
              <a:rPr lang="fa-IR" dirty="0" smtClean="0">
                <a:solidFill>
                  <a:schemeClr val="tx1"/>
                </a:solidFill>
                <a:latin typeface="Arabic Typesetting" panose="03020402040406030203" pitchFamily="66" charset="-78"/>
                <a:cs typeface="B Titr" panose="00000700000000000000" pitchFamily="2" charset="-78"/>
              </a:rPr>
              <a:t>پس </a:t>
            </a:r>
            <a:r>
              <a:rPr lang="fa-IR" dirty="0">
                <a:solidFill>
                  <a:schemeClr val="tx1"/>
                </a:solidFill>
                <a:latin typeface="Arabic Typesetting" panose="03020402040406030203" pitchFamily="66" charset="-78"/>
                <a:cs typeface="B Titr" panose="00000700000000000000" pitchFamily="2" charset="-78"/>
              </a:rPr>
              <a:t>روي خود را متوجّه آیین خالص پروردگار کن! این فطرتي است که </a:t>
            </a:r>
            <a:r>
              <a:rPr lang="fa-IR" dirty="0" smtClean="0">
                <a:solidFill>
                  <a:schemeClr val="tx1"/>
                </a:solidFill>
                <a:latin typeface="Arabic Typesetting" panose="03020402040406030203" pitchFamily="66" charset="-78"/>
                <a:cs typeface="B Titr" panose="00000700000000000000" pitchFamily="2" charset="-78"/>
              </a:rPr>
              <a:t>خداوند،انسان ها </a:t>
            </a:r>
            <a:r>
              <a:rPr lang="fa-IR" dirty="0">
                <a:solidFill>
                  <a:schemeClr val="tx1"/>
                </a:solidFill>
                <a:latin typeface="Arabic Typesetting" panose="03020402040406030203" pitchFamily="66" charset="-78"/>
                <a:cs typeface="B Titr" panose="00000700000000000000" pitchFamily="2" charset="-78"/>
              </a:rPr>
              <a:t>رابر </a:t>
            </a:r>
            <a:r>
              <a:rPr lang="fa-IR" dirty="0" smtClean="0">
                <a:solidFill>
                  <a:schemeClr val="tx1"/>
                </a:solidFill>
                <a:latin typeface="Arabic Typesetting" panose="03020402040406030203" pitchFamily="66" charset="-78"/>
                <a:cs typeface="B Titr" panose="00000700000000000000" pitchFamily="2" charset="-78"/>
              </a:rPr>
              <a:t>آن </a:t>
            </a:r>
            <a:r>
              <a:rPr lang="fa-IR" dirty="0">
                <a:solidFill>
                  <a:schemeClr val="tx1"/>
                </a:solidFill>
                <a:latin typeface="Arabic Typesetting" panose="03020402040406030203" pitchFamily="66" charset="-78"/>
                <a:cs typeface="B Titr" panose="00000700000000000000" pitchFamily="2" charset="-78"/>
              </a:rPr>
              <a:t>آفریده؛ دگرگوني در آفرینش </a:t>
            </a:r>
            <a:r>
              <a:rPr lang="fa-IR" dirty="0" smtClean="0">
                <a:solidFill>
                  <a:schemeClr val="tx1"/>
                </a:solidFill>
                <a:latin typeface="Arabic Typesetting" panose="03020402040406030203" pitchFamily="66" charset="-78"/>
                <a:cs typeface="B Titr" panose="00000700000000000000" pitchFamily="2" charset="-78"/>
              </a:rPr>
              <a:t>الهي </a:t>
            </a:r>
            <a:r>
              <a:rPr lang="fa-IR" dirty="0">
                <a:solidFill>
                  <a:schemeClr val="tx1"/>
                </a:solidFill>
                <a:latin typeface="Arabic Typesetting" panose="03020402040406030203" pitchFamily="66" charset="-78"/>
                <a:cs typeface="B Titr" panose="00000700000000000000" pitchFamily="2" charset="-78"/>
              </a:rPr>
              <a:t>نیست؛ این است آیین استوار؛ ولي اکثر مردم نميدانند.</a:t>
            </a:r>
            <a:endParaRPr lang="en-US" dirty="0">
              <a:solidFill>
                <a:schemeClr val="tx1"/>
              </a:solidFill>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1396454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lnSpc>
                <a:spcPct val="80000"/>
              </a:lnSpc>
            </a:pPr>
            <a:r>
              <a:rPr lang="fa-IR" sz="5900" b="1" dirty="0">
                <a:latin typeface="Arabic Typesetting" panose="03020402040406030203" pitchFamily="66" charset="-78"/>
                <a:cs typeface="B Titr" panose="00000700000000000000" pitchFamily="2" charset="-78"/>
              </a:rPr>
              <a:t>اخلاق پزشکی در قرآن</a:t>
            </a:r>
            <a:endParaRPr lang="en-US" sz="5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1417320"/>
            <a:ext cx="9144000" cy="4994910"/>
          </a:xfrm>
          <a:solidFill>
            <a:srgbClr val="00B0F0"/>
          </a:solidFill>
        </p:spPr>
        <p:txBody>
          <a:bodyPr>
            <a:normAutofit/>
          </a:bodyPr>
          <a:lstStyle/>
          <a:p>
            <a:pPr rtl="1"/>
            <a:r>
              <a:rPr lang="fa-IR" dirty="0" smtClean="0">
                <a:solidFill>
                  <a:schemeClr val="tx1"/>
                </a:solidFill>
                <a:latin typeface="Arabic Typesetting" panose="03020402040406030203" pitchFamily="66" charset="-78"/>
                <a:cs typeface="B Titr" panose="00000700000000000000" pitchFamily="2" charset="-78"/>
              </a:rPr>
              <a:t>إِذْ </a:t>
            </a:r>
            <a:r>
              <a:rPr lang="fa-IR" dirty="0">
                <a:solidFill>
                  <a:schemeClr val="tx1"/>
                </a:solidFill>
                <a:latin typeface="Arabic Typesetting" panose="03020402040406030203" pitchFamily="66" charset="-78"/>
                <a:cs typeface="B Titr" panose="00000700000000000000" pitchFamily="2" charset="-78"/>
              </a:rPr>
              <a:t>قالَ رَبُّکَ لِلْمَلائِکَةِ إِنّي خالِقٌ بَشَرًا مِنْ طینٍ (71)</a:t>
            </a:r>
          </a:p>
          <a:p>
            <a:pPr rtl="1"/>
            <a:r>
              <a:rPr lang="fa-IR" dirty="0" smtClean="0">
                <a:solidFill>
                  <a:schemeClr val="tx1"/>
                </a:solidFill>
                <a:latin typeface="Arabic Typesetting" panose="03020402040406030203" pitchFamily="66" charset="-78"/>
                <a:cs typeface="B Titr" panose="00000700000000000000" pitchFamily="2" charset="-78"/>
              </a:rPr>
              <a:t>فَإِذا سَوَّیْتُه </a:t>
            </a:r>
            <a:r>
              <a:rPr lang="fa-IR" dirty="0">
                <a:solidFill>
                  <a:schemeClr val="tx1"/>
                </a:solidFill>
                <a:latin typeface="Arabic Typesetting" panose="03020402040406030203" pitchFamily="66" charset="-78"/>
                <a:cs typeface="B Titr" panose="00000700000000000000" pitchFamily="2" charset="-78"/>
              </a:rPr>
              <a:t>وَ نَفَخْتُ </a:t>
            </a:r>
            <a:r>
              <a:rPr lang="fa-IR" dirty="0" smtClean="0">
                <a:solidFill>
                  <a:schemeClr val="tx1"/>
                </a:solidFill>
                <a:latin typeface="Arabic Typesetting" panose="03020402040406030203" pitchFamily="66" charset="-78"/>
                <a:cs typeface="B Titr" panose="00000700000000000000" pitchFamily="2" charset="-78"/>
              </a:rPr>
              <a:t>فیه </a:t>
            </a:r>
            <a:r>
              <a:rPr lang="fa-IR" dirty="0">
                <a:solidFill>
                  <a:schemeClr val="tx1"/>
                </a:solidFill>
                <a:latin typeface="Arabic Typesetting" panose="03020402040406030203" pitchFamily="66" charset="-78"/>
                <a:cs typeface="B Titr" panose="00000700000000000000" pitchFamily="2" charset="-78"/>
              </a:rPr>
              <a:t>مِنْ رُوحي فَقَعُوا </a:t>
            </a:r>
            <a:r>
              <a:rPr lang="fa-IR" dirty="0" smtClean="0">
                <a:solidFill>
                  <a:schemeClr val="tx1"/>
                </a:solidFill>
                <a:latin typeface="Arabic Typesetting" panose="03020402040406030203" pitchFamily="66" charset="-78"/>
                <a:cs typeface="B Titr" panose="00000700000000000000" pitchFamily="2" charset="-78"/>
              </a:rPr>
              <a:t>لَه </a:t>
            </a:r>
            <a:r>
              <a:rPr lang="fa-IR" dirty="0">
                <a:solidFill>
                  <a:schemeClr val="tx1"/>
                </a:solidFill>
                <a:latin typeface="Arabic Typesetting" panose="03020402040406030203" pitchFamily="66" charset="-78"/>
                <a:cs typeface="B Titr" panose="00000700000000000000" pitchFamily="2" charset="-78"/>
              </a:rPr>
              <a:t>ساجِدینَ ( 72 </a:t>
            </a:r>
            <a:r>
              <a:rPr lang="fa-IR" dirty="0" smtClean="0">
                <a:solidFill>
                  <a:schemeClr val="tx1"/>
                </a:solidFill>
                <a:latin typeface="Arabic Typesetting" panose="03020402040406030203" pitchFamily="66" charset="-78"/>
                <a:cs typeface="B Titr" panose="00000700000000000000" pitchFamily="2" charset="-78"/>
              </a:rPr>
              <a:t>)</a:t>
            </a:r>
          </a:p>
          <a:p>
            <a:pPr rtl="1"/>
            <a:endParaRPr lang="fa-IR" dirty="0">
              <a:solidFill>
                <a:schemeClr val="tx1"/>
              </a:solidFill>
              <a:latin typeface="Arabic Typesetting" panose="03020402040406030203" pitchFamily="66" charset="-78"/>
              <a:cs typeface="B Titr" panose="00000700000000000000" pitchFamily="2" charset="-78"/>
            </a:endParaRPr>
          </a:p>
          <a:p>
            <a:pPr rtl="1"/>
            <a:r>
              <a:rPr lang="fa-IR" dirty="0" smtClean="0">
                <a:solidFill>
                  <a:schemeClr val="tx1"/>
                </a:solidFill>
                <a:latin typeface="Arabic Typesetting" panose="03020402040406030203" pitchFamily="66" charset="-78"/>
                <a:cs typeface="B Titr" panose="00000700000000000000" pitchFamily="2" charset="-78"/>
              </a:rPr>
              <a:t> </a:t>
            </a:r>
            <a:r>
              <a:rPr lang="fa-IR" dirty="0">
                <a:solidFill>
                  <a:schemeClr val="tx1"/>
                </a:solidFill>
                <a:latin typeface="Arabic Typesetting" panose="03020402040406030203" pitchFamily="66" charset="-78"/>
                <a:cs typeface="B Titr" panose="00000700000000000000" pitchFamily="2" charset="-78"/>
              </a:rPr>
              <a:t>و به خاطر بیاور ھنگامي را که پروردگارت به فرشتگان گفت</a:t>
            </a:r>
          </a:p>
          <a:p>
            <a:r>
              <a:rPr lang="fa-IR" dirty="0">
                <a:solidFill>
                  <a:schemeClr val="tx1"/>
                </a:solidFill>
                <a:latin typeface="Arabic Typesetting" panose="03020402040406030203" pitchFamily="66" charset="-78"/>
                <a:cs typeface="B Titr" panose="00000700000000000000" pitchFamily="2" charset="-78"/>
              </a:rPr>
              <a:t>من بشری از گل می آفرینم و</a:t>
            </a:r>
          </a:p>
          <a:p>
            <a:pPr rtl="1"/>
            <a:r>
              <a:rPr lang="fa-IR" dirty="0" smtClean="0">
                <a:solidFill>
                  <a:schemeClr val="tx1"/>
                </a:solidFill>
                <a:latin typeface="Arabic Typesetting" panose="03020402040406030203" pitchFamily="66" charset="-78"/>
                <a:cs typeface="B Titr" panose="00000700000000000000" pitchFamily="2" charset="-78"/>
              </a:rPr>
              <a:t>هنگامي </a:t>
            </a:r>
            <a:r>
              <a:rPr lang="fa-IR" dirty="0">
                <a:solidFill>
                  <a:schemeClr val="tx1"/>
                </a:solidFill>
                <a:latin typeface="Arabic Typesetting" panose="03020402040406030203" pitchFamily="66" charset="-78"/>
                <a:cs typeface="B Titr" panose="00000700000000000000" pitchFamily="2" charset="-78"/>
              </a:rPr>
              <a:t>که آن را نظام بخشیدم و از روح خود در آن دمیدم</a:t>
            </a:r>
            <a:r>
              <a:rPr lang="fa-IR" dirty="0" smtClean="0">
                <a:solidFill>
                  <a:schemeClr val="tx1"/>
                </a:solidFill>
                <a:latin typeface="Arabic Typesetting" panose="03020402040406030203" pitchFamily="66" charset="-78"/>
                <a:cs typeface="B Titr" panose="00000700000000000000" pitchFamily="2" charset="-78"/>
              </a:rPr>
              <a:t>،</a:t>
            </a:r>
          </a:p>
          <a:p>
            <a:pPr rtl="1"/>
            <a:r>
              <a:rPr lang="fa-IR" dirty="0" smtClean="0">
                <a:solidFill>
                  <a:schemeClr val="tx1"/>
                </a:solidFill>
                <a:latin typeface="Arabic Typesetting" panose="03020402040406030203" pitchFamily="66" charset="-78"/>
                <a:cs typeface="B Titr" panose="00000700000000000000" pitchFamily="2" charset="-78"/>
              </a:rPr>
              <a:t> </a:t>
            </a:r>
            <a:r>
              <a:rPr lang="fa-IR" dirty="0">
                <a:solidFill>
                  <a:schemeClr val="tx1"/>
                </a:solidFill>
                <a:latin typeface="Arabic Typesetting" panose="03020402040406030203" pitchFamily="66" charset="-78"/>
                <a:cs typeface="B Titr" panose="00000700000000000000" pitchFamily="2" charset="-78"/>
              </a:rPr>
              <a:t>براي او به سجده افتید.</a:t>
            </a:r>
            <a:endParaRPr lang="en-US" dirty="0">
              <a:solidFill>
                <a:schemeClr val="tx1"/>
              </a:solidFill>
              <a:latin typeface="Arabic Typesetting" panose="03020402040406030203" pitchFamily="66" charset="-78"/>
              <a:cs typeface="B Titr" panose="00000700000000000000" pitchFamily="2" charset="-78"/>
            </a:endParaRPr>
          </a:p>
        </p:txBody>
      </p:sp>
    </p:spTree>
    <p:extLst>
      <p:ext uri="{BB962C8B-B14F-4D97-AF65-F5344CB8AC3E}">
        <p14:creationId xmlns:p14="http://schemas.microsoft.com/office/powerpoint/2010/main" val="3500086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lnSpc>
                <a:spcPct val="80000"/>
              </a:lnSpc>
            </a:pPr>
            <a:r>
              <a:rPr lang="fa-IR" sz="5900" b="1" dirty="0">
                <a:latin typeface="Arabic Typesetting" panose="03020402040406030203" pitchFamily="66" charset="-78"/>
                <a:cs typeface="B Titr" panose="00000700000000000000" pitchFamily="2" charset="-78"/>
              </a:rPr>
              <a:t>اخلاق پزشکی</a:t>
            </a:r>
            <a:endParaRPr lang="en-US" sz="5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endParaRPr lang="fa-IR" dirty="0">
              <a:solidFill>
                <a:schemeClr val="tx1"/>
              </a:solidFill>
              <a:cs typeface="B Titr" panose="00000700000000000000" pitchFamily="2" charset="-78"/>
            </a:endParaRPr>
          </a:p>
          <a:p>
            <a:pPr algn="r" rtl="1"/>
            <a:r>
              <a:rPr lang="fa-IR" dirty="0">
                <a:solidFill>
                  <a:schemeClr val="tx1"/>
                </a:solidFill>
                <a:cs typeface="B Titr" panose="00000700000000000000" pitchFamily="2" charset="-78"/>
              </a:rPr>
              <a:t>• کمک به تصمیم گیري در مباحث اخلاقی</a:t>
            </a:r>
          </a:p>
          <a:p>
            <a:pPr algn="r" rtl="1"/>
            <a:r>
              <a:rPr lang="fa-IR" dirty="0">
                <a:solidFill>
                  <a:schemeClr val="tx1"/>
                </a:solidFill>
                <a:cs typeface="B Titr" panose="00000700000000000000" pitchFamily="2" charset="-78"/>
              </a:rPr>
              <a:t>• ایجاد زبان اخلاقی همسان و چهارچوب مشترك تحلیلی</a:t>
            </a:r>
          </a:p>
          <a:p>
            <a:pPr algn="r" rtl="1"/>
            <a:r>
              <a:rPr lang="fa-IR" dirty="0">
                <a:solidFill>
                  <a:schemeClr val="tx1"/>
                </a:solidFill>
                <a:cs typeface="B Titr" panose="00000700000000000000" pitchFamily="2" charset="-78"/>
              </a:rPr>
              <a:t>• ایجاد تعهدات اخلاقی مشترك و صحیح بجاي فرهنگ هاي اخلاقی مختلف و غیرمتجانس</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3275502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0"/>
            <a:ext cx="9144000" cy="835226"/>
          </a:xfrm>
          <a:solidFill>
            <a:srgbClr val="FFFF00"/>
          </a:solidFill>
        </p:spPr>
        <p:txBody>
          <a:bodyPr>
            <a:normAutofit/>
          </a:bodyPr>
          <a:lstStyle/>
          <a:p>
            <a:pPr algn="r">
              <a:lnSpc>
                <a:spcPct val="80000"/>
              </a:lnSpc>
            </a:pPr>
            <a:r>
              <a:rPr lang="fa-IR" sz="5900" b="1" dirty="0">
                <a:latin typeface="Arabic Typesetting" panose="03020402040406030203" pitchFamily="66" charset="-78"/>
                <a:cs typeface="B Titr" panose="00000700000000000000" pitchFamily="2" charset="-78"/>
              </a:rPr>
              <a:t>اخلاق پزشکی</a:t>
            </a:r>
            <a:endParaRPr lang="en-US" sz="5900" b="1" dirty="0">
              <a:latin typeface="Arabic Typesetting" panose="03020402040406030203" pitchFamily="66" charset="-78"/>
              <a:cs typeface="B Titr" panose="00000700000000000000" pitchFamily="2" charset="-78"/>
            </a:endParaRPr>
          </a:p>
        </p:txBody>
      </p:sp>
      <p:sp>
        <p:nvSpPr>
          <p:cNvPr id="3" name="Subtitle 2"/>
          <p:cNvSpPr>
            <a:spLocks noGrp="1"/>
          </p:cNvSpPr>
          <p:nvPr>
            <p:ph type="subTitle" idx="1"/>
          </p:nvPr>
        </p:nvSpPr>
        <p:spPr>
          <a:xfrm>
            <a:off x="1524000" y="2125014"/>
            <a:ext cx="9144000" cy="3132786"/>
          </a:xfrm>
          <a:solidFill>
            <a:srgbClr val="00B0F0"/>
          </a:solidFill>
        </p:spPr>
        <p:txBody>
          <a:bodyPr vert="horz" lIns="91440" tIns="45720" rIns="91440" bIns="45720" rtlCol="0">
            <a:normAutofit/>
          </a:bodyPr>
          <a:lstStyle/>
          <a:p>
            <a:pPr algn="r" rtl="1"/>
            <a:endParaRPr lang="fa-IR" dirty="0">
              <a:solidFill>
                <a:schemeClr val="tx1"/>
              </a:solidFill>
              <a:cs typeface="B Titr" panose="00000700000000000000" pitchFamily="2" charset="-78"/>
            </a:endParaRPr>
          </a:p>
          <a:p>
            <a:pPr algn="r" rtl="1"/>
            <a:r>
              <a:rPr lang="fa-IR" dirty="0">
                <a:solidFill>
                  <a:schemeClr val="tx1"/>
                </a:solidFill>
                <a:cs typeface="B Titr" panose="00000700000000000000" pitchFamily="2" charset="-78"/>
              </a:rPr>
              <a:t>اصول اخلاقی اولیه اصول وسیع بوده و بصورت جملات کلی وظایف را مشخص می سازد آنها بیانگر ایده آل هاي اخلاقی در حالت کلی می باشند و براي موضوع خاصی طراحی نشده اند.</a:t>
            </a:r>
            <a:endParaRPr lang="en-US" dirty="0">
              <a:solidFill>
                <a:schemeClr val="tx1"/>
              </a:solidFill>
              <a:cs typeface="B Titr" panose="00000700000000000000" pitchFamily="2" charset="-78"/>
            </a:endParaRPr>
          </a:p>
        </p:txBody>
      </p:sp>
    </p:spTree>
    <p:extLst>
      <p:ext uri="{BB962C8B-B14F-4D97-AF65-F5344CB8AC3E}">
        <p14:creationId xmlns:p14="http://schemas.microsoft.com/office/powerpoint/2010/main" val="2899252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DEB094D4-7FD8-4F86-93D5-B0F1341EF586}"/>
    </a:ext>
  </a:extLst>
</a:theme>
</file>

<file path=ppt/theme/themeOverride1.xml><?xml version="1.0" encoding="utf-8"?>
<a:themeOverride xmlns:a="http://schemas.openxmlformats.org/drawingml/2006/main">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themeOverride>
</file>

<file path=ppt/theme/themeOverride2.xml><?xml version="1.0" encoding="utf-8"?>
<a:themeOverride xmlns:a="http://schemas.openxmlformats.org/drawingml/2006/main">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themeOverride>
</file>

<file path=ppt/theme/themeOverride3.xml><?xml version="1.0" encoding="utf-8"?>
<a:themeOverride xmlns:a="http://schemas.openxmlformats.org/drawingml/2006/main">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themeOverride>
</file>

<file path=docProps/app.xml><?xml version="1.0" encoding="utf-8"?>
<Properties xmlns="http://schemas.openxmlformats.org/officeDocument/2006/extended-properties" xmlns:vt="http://schemas.openxmlformats.org/officeDocument/2006/docPropsVTypes">
  <Template/>
  <TotalTime>858</TotalTime>
  <Words>2243</Words>
  <Application>Microsoft Office PowerPoint</Application>
  <PresentationFormat>Custom</PresentationFormat>
  <Paragraphs>209</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Droplet</vt:lpstr>
      <vt:lpstr>PowerPoint Presentation</vt:lpstr>
      <vt:lpstr>اخلاق پزشکی</vt:lpstr>
      <vt:lpstr>PowerPoint Presentation</vt:lpstr>
      <vt:lpstr>PowerPoint Presentation</vt:lpstr>
      <vt:lpstr>اخلاق پزشکی در قرآن</vt:lpstr>
      <vt:lpstr>اخلاق پزشکی در قرآن</vt:lpstr>
      <vt:lpstr>اخلاق پزشکی در قرآن</vt:lpstr>
      <vt:lpstr>اخلاق پزشکی</vt:lpstr>
      <vt:lpstr>اخلاق پزشکی</vt:lpstr>
      <vt:lpstr>اخلاق پزشکی</vt:lpstr>
      <vt:lpstr>اخلاق پزشکی</vt:lpstr>
      <vt:lpstr>اخلاق پزشکی</vt:lpstr>
      <vt:lpstr>اخلاق پزشکی</vt:lpstr>
      <vt:lpstr>اخلاق پزشکی</vt:lpstr>
      <vt:lpstr>اخلاق پزشکی</vt:lpstr>
      <vt:lpstr>انتظارات</vt:lpstr>
      <vt:lpstr>درک</vt:lpstr>
      <vt:lpstr>محدودیت خارجی</vt:lpstr>
      <vt:lpstr>محدودیت داخلی</vt:lpstr>
      <vt:lpstr>توانایی تصمیم گیري Decisional Capacity</vt:lpstr>
      <vt:lpstr>اخلاق پزشکی</vt:lpstr>
      <vt:lpstr>اخلاق پزشکی</vt:lpstr>
      <vt:lpstr>اصل عدم اضرار Nonmalbeneficence</vt:lpstr>
      <vt:lpstr>PowerPoint Presentation</vt:lpstr>
      <vt:lpstr>PowerPoint Presentation</vt:lpstr>
      <vt:lpstr>PowerPoint Presentation</vt:lpstr>
      <vt:lpstr>PowerPoint Presentation</vt:lpstr>
      <vt:lpstr>PowerPoint Presentation</vt:lpstr>
      <vt:lpstr>اصل سود رسانی Beneficence</vt:lpstr>
      <vt:lpstr>PowerPoint Presentation</vt:lpstr>
      <vt:lpstr>اصل عدالت Justice</vt:lpstr>
      <vt:lpstr>PowerPoint Presentation</vt:lpstr>
      <vt:lpstr>PowerPoint Presentation</vt:lpstr>
      <vt:lpstr>PowerPoint Presentation</vt:lpstr>
      <vt:lpstr>PowerPoint Presentation</vt:lpstr>
      <vt:lpstr>PowerPoint Presentation</vt:lpstr>
      <vt:lpstr>صداقت Veracity</vt:lpstr>
      <vt:lpstr>رعایت محرمانه بودن اطلاعات Privacy/Confidentiality</vt:lpstr>
      <vt:lpstr>PowerPoint Presentation</vt:lpstr>
      <vt:lpstr>نحوه برخورد و تجزیه وتحلیل موارد</vt:lpstr>
      <vt:lpstr>PowerPoint Presentation</vt:lpstr>
      <vt:lpstr>مرحله ( 1): شناسایی و گردآوري اطلاعات</vt:lpstr>
      <vt:lpstr>مرحله( 2): تجزیه وتحلیل اطلاعات و بررسی انتخاب هاي ممکن</vt:lpstr>
      <vt:lpstr>مرحله ( 3) : اولویت بندي راه حلهاي مختلف</vt:lpstr>
      <vt:lpstr>مرحله ( 4): اولویت بندي تصمیم گیری ها واجراء تصمیم</vt:lpstr>
      <vt:lpstr>منشور حقوق بیمار</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اخلاق پزشکی</dc:title>
  <dc:creator>KAVOSH</dc:creator>
  <cp:lastModifiedBy>MA-SalehRiyahi-PC</cp:lastModifiedBy>
  <cp:revision>73</cp:revision>
  <dcterms:created xsi:type="dcterms:W3CDTF">2020-09-16T03:53:05Z</dcterms:created>
  <dcterms:modified xsi:type="dcterms:W3CDTF">2021-05-24T05:25:17Z</dcterms:modified>
</cp:coreProperties>
</file>