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93" r:id="rId17"/>
    <p:sldId id="272" r:id="rId18"/>
    <p:sldId id="273" r:id="rId19"/>
    <p:sldId id="274" r:id="rId20"/>
    <p:sldId id="275" r:id="rId21"/>
    <p:sldId id="276" r:id="rId22"/>
    <p:sldId id="294" r:id="rId23"/>
    <p:sldId id="295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 snapToGrid="0">
      <p:cViewPr>
        <p:scale>
          <a:sx n="58" d="100"/>
          <a:sy n="58" d="100"/>
        </p:scale>
        <p:origin x="-84" y="-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89C8-5A26-4AA4-930D-EC033F21A1D1}" type="datetimeFigureOut">
              <a:rPr lang="fa-IR" smtClean="0"/>
              <a:t>1443/02/27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A5FF4-87B3-4550-8201-3C04CF03D77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92361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01C1C-7813-4085-97D4-19204CB2DA0E}" type="datetimeFigureOut">
              <a:rPr lang="fa-IR" smtClean="0"/>
              <a:t>1443/02/27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BE086-1E58-4F0B-AC28-123C5A1FD9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76394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89C8-5A26-4AA4-930D-EC033F21A1D1}" type="datetimeFigureOut">
              <a:rPr lang="fa-IR" smtClean="0"/>
              <a:t>1443/02/27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A5FF4-87B3-4550-8201-3C04CF03D777}" type="slidenum">
              <a:rPr lang="fa-IR" smtClean="0"/>
              <a:t>‹#›</a:t>
            </a:fld>
            <a:endParaRPr lang="fa-I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070513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89C8-5A26-4AA4-930D-EC033F21A1D1}" type="datetimeFigureOut">
              <a:rPr lang="fa-IR" smtClean="0"/>
              <a:t>1443/02/27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A5FF4-87B3-4550-8201-3C04CF03D77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524165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89C8-5A26-4AA4-930D-EC033F21A1D1}" type="datetimeFigureOut">
              <a:rPr lang="fa-IR" smtClean="0"/>
              <a:t>1443/02/27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A5FF4-87B3-4550-8201-3C04CF03D777}" type="slidenum">
              <a:rPr lang="fa-IR" smtClean="0"/>
              <a:t>‹#›</a:t>
            </a:fld>
            <a:endParaRPr lang="fa-I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292109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89C8-5A26-4AA4-930D-EC033F21A1D1}" type="datetimeFigureOut">
              <a:rPr lang="fa-IR" smtClean="0"/>
              <a:t>1443/02/27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A5FF4-87B3-4550-8201-3C04CF03D77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679314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89C8-5A26-4AA4-930D-EC033F21A1D1}" type="datetimeFigureOut">
              <a:rPr lang="fa-IR" smtClean="0"/>
              <a:t>1443/02/27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A5FF4-87B3-4550-8201-3C04CF03D77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437107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89C8-5A26-4AA4-930D-EC033F21A1D1}" type="datetimeFigureOut">
              <a:rPr lang="fa-IR" smtClean="0"/>
              <a:t>1443/02/27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A5FF4-87B3-4550-8201-3C04CF03D77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61376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89C8-5A26-4AA4-930D-EC033F21A1D1}" type="datetimeFigureOut">
              <a:rPr lang="fa-IR" smtClean="0"/>
              <a:t>1443/02/27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A5FF4-87B3-4550-8201-3C04CF03D77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57937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89C8-5A26-4AA4-930D-EC033F21A1D1}" type="datetimeFigureOut">
              <a:rPr lang="fa-IR" smtClean="0"/>
              <a:t>1443/02/27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A5FF4-87B3-4550-8201-3C04CF03D77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44793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89C8-5A26-4AA4-930D-EC033F21A1D1}" type="datetimeFigureOut">
              <a:rPr lang="fa-IR" smtClean="0"/>
              <a:t>1443/02/27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A5FF4-87B3-4550-8201-3C04CF03D77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28244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89C8-5A26-4AA4-930D-EC033F21A1D1}" type="datetimeFigureOut">
              <a:rPr lang="fa-IR" smtClean="0"/>
              <a:t>1443/02/27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A5FF4-87B3-4550-8201-3C04CF03D77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24163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89C8-5A26-4AA4-930D-EC033F21A1D1}" type="datetimeFigureOut">
              <a:rPr lang="fa-IR" smtClean="0"/>
              <a:t>1443/02/27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A5FF4-87B3-4550-8201-3C04CF03D77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59583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89C8-5A26-4AA4-930D-EC033F21A1D1}" type="datetimeFigureOut">
              <a:rPr lang="fa-IR" smtClean="0"/>
              <a:t>1443/02/27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A5FF4-87B3-4550-8201-3C04CF03D77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33928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89C8-5A26-4AA4-930D-EC033F21A1D1}" type="datetimeFigureOut">
              <a:rPr lang="fa-IR" smtClean="0"/>
              <a:t>1443/02/27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A5FF4-87B3-4550-8201-3C04CF03D77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28713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A5FF4-87B3-4550-8201-3C04CF03D777}" type="slidenum">
              <a:rPr lang="fa-IR" smtClean="0"/>
              <a:t>‹#›</a:t>
            </a:fld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89C8-5A26-4AA4-930D-EC033F21A1D1}" type="datetimeFigureOut">
              <a:rPr lang="fa-IR" smtClean="0"/>
              <a:t>1443/02/27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59477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389C8-5A26-4AA4-930D-EC033F21A1D1}" type="datetimeFigureOut">
              <a:rPr lang="fa-IR" smtClean="0"/>
              <a:t>1443/02/27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F8A5FF4-87B3-4550-8201-3C04CF03D77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18744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328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901" y="127427"/>
            <a:ext cx="10786786" cy="759678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Diagnosis</a:t>
            </a:r>
            <a:endParaRPr lang="fa-IR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900" y="887105"/>
            <a:ext cx="10909615" cy="5813946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2800" i="1" dirty="0" smtClean="0">
                <a:solidFill>
                  <a:schemeClr val="tx1"/>
                </a:solidFill>
              </a:rPr>
              <a:t>Computed Tomography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The First investigation for patients with suspected SAH 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Sensitivity of CT for SAH within 6 hours was 100%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but LP is indicated if there is clinical suspicion of SAH and CT scan is normal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Ruptured Aneurysm on CT scan showed SAH in 92%,IVH in 20%,ICH in 19%,Hydrocephalus in 16%,SDH in 2% and an Aneurysm in 5%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Volume and Location of SAH on CT scan gives prognostic information about the risk of </a:t>
            </a:r>
            <a:r>
              <a:rPr lang="en-US" sz="2400" dirty="0" err="1" smtClean="0">
                <a:solidFill>
                  <a:schemeClr val="tx1"/>
                </a:solidFill>
              </a:rPr>
              <a:t>vasospasm,DCI</a:t>
            </a:r>
            <a:r>
              <a:rPr lang="en-US" sz="2400" dirty="0" smtClean="0">
                <a:solidFill>
                  <a:schemeClr val="tx1"/>
                </a:solidFill>
              </a:rPr>
              <a:t> and outcome after SAH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endParaRPr lang="en-US" sz="2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98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85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00" y="787400"/>
            <a:ext cx="10744200" cy="566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04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1" y="482600"/>
            <a:ext cx="8229600" cy="591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125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901" y="175195"/>
            <a:ext cx="10786786" cy="759678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Lumbar Puncture</a:t>
            </a:r>
            <a:br>
              <a:rPr lang="en-US" sz="3200" b="1" dirty="0" smtClean="0">
                <a:solidFill>
                  <a:schemeClr val="tx1"/>
                </a:solidFill>
              </a:rPr>
            </a:b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endParaRPr lang="fa-IR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901" y="1071350"/>
            <a:ext cx="10909615" cy="5813946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LP </a:t>
            </a:r>
            <a:r>
              <a:rPr lang="en-US" sz="2400" dirty="0">
                <a:solidFill>
                  <a:schemeClr val="tx1"/>
                </a:solidFill>
              </a:rPr>
              <a:t>is indicated if there is clinical suspicion of SAH and CT scan is </a:t>
            </a:r>
            <a:r>
              <a:rPr lang="en-US" sz="2400" dirty="0" smtClean="0">
                <a:solidFill>
                  <a:schemeClr val="tx1"/>
                </a:solidFill>
              </a:rPr>
              <a:t>normal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Interpretation of CSF results can sometimes be challenging 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The most sensitive test is spectrophotometry for </a:t>
            </a:r>
            <a:r>
              <a:rPr lang="en-US" sz="2400" dirty="0" err="1" smtClean="0">
                <a:solidFill>
                  <a:schemeClr val="tx1"/>
                </a:solidFill>
              </a:rPr>
              <a:t>xanthochromia</a:t>
            </a:r>
            <a:endParaRPr lang="en-US" sz="2400" dirty="0" smtClean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If spectrophotometry for Hemoglobin and bilirubin is negative then Angiography is not necessary</a:t>
            </a: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endParaRPr lang="en-US" sz="2400" dirty="0" smtClean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If CT scan is Normal but there are Erythrocytes but no </a:t>
            </a:r>
            <a:r>
              <a:rPr lang="en-US" sz="2400" dirty="0" err="1" smtClean="0">
                <a:solidFill>
                  <a:schemeClr val="tx1"/>
                </a:solidFill>
              </a:rPr>
              <a:t>Xanthochromia</a:t>
            </a:r>
            <a:r>
              <a:rPr lang="en-US" sz="2400" dirty="0" smtClean="0">
                <a:solidFill>
                  <a:schemeClr val="tx1"/>
                </a:solidFill>
              </a:rPr>
              <a:t> , generally perform CT angiography</a:t>
            </a:r>
          </a:p>
        </p:txBody>
      </p:sp>
    </p:spTree>
    <p:extLst>
      <p:ext uri="{BB962C8B-B14F-4D97-AF65-F5344CB8AC3E}">
        <p14:creationId xmlns:p14="http://schemas.microsoft.com/office/powerpoint/2010/main" val="333723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901" y="175195"/>
            <a:ext cx="10786786" cy="759678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MRI and MRA</a:t>
            </a:r>
            <a:br>
              <a:rPr lang="en-US" sz="3200" b="1" dirty="0" smtClean="0">
                <a:solidFill>
                  <a:schemeClr val="tx1"/>
                </a:solidFill>
              </a:rPr>
            </a:b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endParaRPr lang="fa-IR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901" y="1071350"/>
            <a:ext cx="10909615" cy="5813946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Sensitivity for detecting Aneurysm with Contrast enhanced MRA was 95% which is generally inferior to CTA 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There is concern about in patients with Aneurysm </a:t>
            </a:r>
            <a:r>
              <a:rPr lang="en-US" sz="2400" dirty="0" err="1" smtClean="0">
                <a:solidFill>
                  <a:schemeClr val="tx1"/>
                </a:solidFill>
              </a:rPr>
              <a:t>clips;Fatality</a:t>
            </a:r>
            <a:r>
              <a:rPr lang="en-US" sz="2400" dirty="0" smtClean="0">
                <a:solidFill>
                  <a:schemeClr val="tx1"/>
                </a:solidFill>
              </a:rPr>
              <a:t> was reported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Modern aneurysm clips are alloys of </a:t>
            </a:r>
            <a:r>
              <a:rPr lang="en-US" sz="2400" dirty="0" err="1" smtClean="0">
                <a:solidFill>
                  <a:schemeClr val="tx1"/>
                </a:solidFill>
              </a:rPr>
              <a:t>cobalt,nickel,molybdenum</a:t>
            </a:r>
            <a:r>
              <a:rPr lang="en-US" sz="2400" dirty="0" smtClean="0">
                <a:solidFill>
                  <a:schemeClr val="tx1"/>
                </a:solidFill>
              </a:rPr>
              <a:t> and chromium </a:t>
            </a:r>
          </a:p>
        </p:txBody>
      </p:sp>
    </p:spTree>
    <p:extLst>
      <p:ext uri="{BB962C8B-B14F-4D97-AF65-F5344CB8AC3E}">
        <p14:creationId xmlns:p14="http://schemas.microsoft.com/office/powerpoint/2010/main" val="328695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1" y="365760"/>
            <a:ext cx="10195560" cy="605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02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901" y="175195"/>
            <a:ext cx="10786786" cy="759678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Catheter Digital Subtraction Angiography and CTA</a:t>
            </a:r>
            <a:br>
              <a:rPr lang="en-US" sz="3200" b="1" dirty="0" smtClean="0">
                <a:solidFill>
                  <a:schemeClr val="tx1"/>
                </a:solidFill>
              </a:rPr>
            </a:b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endParaRPr lang="fa-IR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901" y="1071350"/>
            <a:ext cx="10909615" cy="5813946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DSA</a:t>
            </a:r>
            <a:r>
              <a:rPr lang="en-US" sz="2400" dirty="0" smtClean="0">
                <a:solidFill>
                  <a:schemeClr val="tx1"/>
                </a:solidFill>
              </a:rPr>
              <a:t> with three-dimensional reconstruction is the </a:t>
            </a:r>
            <a:r>
              <a:rPr lang="en-US" sz="2400" b="1" dirty="0" smtClean="0">
                <a:solidFill>
                  <a:schemeClr val="tx1"/>
                </a:solidFill>
              </a:rPr>
              <a:t>Gold Standard</a:t>
            </a:r>
            <a:r>
              <a:rPr lang="en-US" sz="2400" dirty="0" smtClean="0">
                <a:solidFill>
                  <a:schemeClr val="tx1"/>
                </a:solidFill>
              </a:rPr>
              <a:t> in the investigation of Spontaneous SAH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DSA unnecessary when the pattern of hemorrhage is consistent with the discovered aneurysm in CTA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DSA is indicated when: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dirty="0" smtClean="0">
                <a:solidFill>
                  <a:schemeClr val="tx1"/>
                </a:solidFill>
              </a:rPr>
              <a:t>No source of hemorrhage is identified on CTA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dirty="0" smtClean="0">
                <a:solidFill>
                  <a:schemeClr val="tx1"/>
                </a:solidFill>
              </a:rPr>
              <a:t>Contemplating Endovascular treatment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dirty="0" smtClean="0">
                <a:solidFill>
                  <a:schemeClr val="tx1"/>
                </a:solidFill>
              </a:rPr>
              <a:t>Further anatomic information is required before surgery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dirty="0" smtClean="0">
                <a:solidFill>
                  <a:schemeClr val="tx1"/>
                </a:solidFill>
              </a:rPr>
              <a:t>Concern about contrast administration(Allergies or Renal dysfunction)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endParaRPr lang="en-US" sz="2400" dirty="0" smtClean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endParaRPr lang="en-US" sz="2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82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901" y="175195"/>
            <a:ext cx="10786786" cy="759678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Catheter Digital Subtraction Angiography and CTA</a:t>
            </a:r>
            <a:br>
              <a:rPr lang="en-US" sz="3200" b="1" dirty="0" smtClean="0">
                <a:solidFill>
                  <a:schemeClr val="tx1"/>
                </a:solidFill>
              </a:rPr>
            </a:b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endParaRPr lang="fa-IR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901" y="1071350"/>
            <a:ext cx="10909615" cy="5813946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No cause will be found for SAH in 15% </a:t>
            </a:r>
            <a:r>
              <a:rPr lang="en-US" sz="2400" dirty="0">
                <a:solidFill>
                  <a:schemeClr val="tx1"/>
                </a:solidFill>
              </a:rPr>
              <a:t>a</a:t>
            </a:r>
            <a:r>
              <a:rPr lang="en-US" sz="2400" dirty="0" smtClean="0">
                <a:solidFill>
                  <a:schemeClr val="tx1"/>
                </a:solidFill>
              </a:rPr>
              <a:t>t angiography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Two third of these patients have </a:t>
            </a:r>
            <a:r>
              <a:rPr lang="en-US" sz="2400" dirty="0" err="1" smtClean="0">
                <a:solidFill>
                  <a:schemeClr val="tx1"/>
                </a:solidFill>
              </a:rPr>
              <a:t>nonaneurysmal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perimesencephalic</a:t>
            </a:r>
            <a:r>
              <a:rPr lang="en-US" sz="2400" dirty="0" smtClean="0">
                <a:solidFill>
                  <a:schemeClr val="tx1"/>
                </a:solidFill>
              </a:rPr>
              <a:t> SAH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err="1" smtClean="0">
                <a:solidFill>
                  <a:schemeClr val="tx1"/>
                </a:solidFill>
              </a:rPr>
              <a:t>Perimesencephalic</a:t>
            </a:r>
            <a:r>
              <a:rPr lang="en-US" sz="2400" dirty="0" smtClean="0">
                <a:solidFill>
                  <a:schemeClr val="tx1"/>
                </a:solidFill>
              </a:rPr>
              <a:t> SAH with normal CTA follow up vascular imaging is </a:t>
            </a:r>
          </a:p>
          <a:p>
            <a:pPr marL="0" indent="0" algn="l" rtl="0">
              <a:buNone/>
            </a:pPr>
            <a:r>
              <a:rPr lang="en-US" sz="2400" dirty="0">
                <a:solidFill>
                  <a:schemeClr val="tx1"/>
                </a:solidFill>
              </a:rPr>
              <a:t>g</a:t>
            </a:r>
            <a:r>
              <a:rPr lang="en-US" sz="2400" dirty="0" smtClean="0">
                <a:solidFill>
                  <a:schemeClr val="tx1"/>
                </a:solidFill>
              </a:rPr>
              <a:t>enerally </a:t>
            </a:r>
            <a:r>
              <a:rPr lang="en-US" sz="2400" dirty="0">
                <a:solidFill>
                  <a:schemeClr val="tx1"/>
                </a:solidFill>
              </a:rPr>
              <a:t>n</a:t>
            </a:r>
            <a:r>
              <a:rPr lang="en-US" sz="2400" dirty="0" smtClean="0">
                <a:solidFill>
                  <a:schemeClr val="tx1"/>
                </a:solidFill>
              </a:rPr>
              <a:t>ot indicated 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Convexity SAH in the elderly often is secondary to Amyloid </a:t>
            </a:r>
            <a:r>
              <a:rPr lang="en-US" sz="2400" dirty="0" err="1" smtClean="0">
                <a:solidFill>
                  <a:schemeClr val="tx1"/>
                </a:solidFill>
              </a:rPr>
              <a:t>Angiopathy</a:t>
            </a:r>
            <a:endParaRPr lang="en-US" sz="2400" dirty="0" smtClean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For basal aneurysmal and other SAH pattern if the initial DSA is negative angiography is usually repeated within 2 weeks 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endParaRPr lang="en-US" sz="2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90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330200"/>
            <a:ext cx="8596668" cy="838200"/>
          </a:xfrm>
        </p:spPr>
        <p:txBody>
          <a:bodyPr/>
          <a:lstStyle/>
          <a:p>
            <a:r>
              <a:rPr lang="en-US" b="1" dirty="0" err="1" smtClean="0">
                <a:solidFill>
                  <a:schemeClr val="tx1"/>
                </a:solidFill>
              </a:rPr>
              <a:t>Perimesencephalic</a:t>
            </a:r>
            <a:r>
              <a:rPr lang="en-US" b="1" dirty="0" smtClean="0">
                <a:solidFill>
                  <a:schemeClr val="tx1"/>
                </a:solidFill>
              </a:rPr>
              <a:t> SAH</a:t>
            </a:r>
            <a:endParaRPr lang="fa-IR" b="1" dirty="0">
              <a:solidFill>
                <a:schemeClr val="tx1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1" y="1397000"/>
            <a:ext cx="4508500" cy="524351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0" y="1397000"/>
            <a:ext cx="5143500" cy="524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6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479" y="13648"/>
            <a:ext cx="11136572" cy="36576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tx1"/>
                </a:solidFill>
              </a:rPr>
              <a:t>Perioperative Management of Subarachnoid Hemorrhage</a:t>
            </a:r>
            <a:endParaRPr lang="fa-IR" sz="4000" b="1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000" dirty="0" err="1" smtClean="0"/>
              <a:t>Youmans</a:t>
            </a:r>
            <a:r>
              <a:rPr lang="en-US" sz="2000" dirty="0" smtClean="0"/>
              <a:t> 2017</a:t>
            </a:r>
            <a:endParaRPr lang="fa-IR" sz="2000" dirty="0"/>
          </a:p>
        </p:txBody>
      </p:sp>
    </p:spTree>
    <p:extLst>
      <p:ext uri="{BB962C8B-B14F-4D97-AF65-F5344CB8AC3E}">
        <p14:creationId xmlns:p14="http://schemas.microsoft.com/office/powerpoint/2010/main" val="196953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228600"/>
            <a:ext cx="8596668" cy="889000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Convexity SAH</a:t>
            </a:r>
            <a:endParaRPr lang="fa-IR" b="1" dirty="0">
              <a:solidFill>
                <a:schemeClr val="tx1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79" y="1346200"/>
            <a:ext cx="8284079" cy="492442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9258" y="1346200"/>
            <a:ext cx="3454942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4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901" y="175195"/>
            <a:ext cx="10786786" cy="759678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/>
            </a:r>
            <a:br>
              <a:rPr lang="en-US" sz="3200" b="1" dirty="0" smtClean="0">
                <a:solidFill>
                  <a:schemeClr val="tx1"/>
                </a:solidFill>
              </a:rPr>
            </a:b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endParaRPr lang="fa-IR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901" y="281354"/>
            <a:ext cx="10909615" cy="6603942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Repeat DSA </a:t>
            </a:r>
            <a:r>
              <a:rPr lang="en-US" sz="2400" dirty="0" smtClean="0">
                <a:solidFill>
                  <a:schemeClr val="tx1"/>
                </a:solidFill>
              </a:rPr>
              <a:t>in SAH reported that aneurysms were found in </a:t>
            </a:r>
            <a:r>
              <a:rPr lang="en-US" sz="2400" b="1" dirty="0" smtClean="0">
                <a:solidFill>
                  <a:schemeClr val="tx1"/>
                </a:solidFill>
              </a:rPr>
              <a:t>10%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The aneurysm may be missed initially if it </a:t>
            </a:r>
            <a:r>
              <a:rPr lang="en-US" sz="2400" b="1" dirty="0">
                <a:solidFill>
                  <a:schemeClr val="tx1"/>
                </a:solidFill>
              </a:rPr>
              <a:t>T</a:t>
            </a:r>
            <a:r>
              <a:rPr lang="en-US" sz="2400" b="1" dirty="0" smtClean="0">
                <a:solidFill>
                  <a:schemeClr val="tx1"/>
                </a:solidFill>
              </a:rPr>
              <a:t>hrombosis</a:t>
            </a:r>
            <a:r>
              <a:rPr lang="en-US" sz="2400" dirty="0" smtClean="0">
                <a:solidFill>
                  <a:schemeClr val="tx1"/>
                </a:solidFill>
              </a:rPr>
              <a:t> totally after bleeding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Anterior Communicating Artery </a:t>
            </a:r>
            <a:r>
              <a:rPr lang="en-US" sz="2400" dirty="0" smtClean="0">
                <a:solidFill>
                  <a:schemeClr val="tx1"/>
                </a:solidFill>
              </a:rPr>
              <a:t>complex probably the most missed aneurysm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If Dye extravasation was seen in DSA mortality was 70% to 90% 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err="1" smtClean="0">
                <a:solidFill>
                  <a:schemeClr val="tx1"/>
                </a:solidFill>
              </a:rPr>
              <a:t>Rebleeding</a:t>
            </a:r>
            <a:r>
              <a:rPr lang="en-US" sz="2400" dirty="0" smtClean="0">
                <a:solidFill>
                  <a:schemeClr val="tx1"/>
                </a:solidFill>
              </a:rPr>
              <a:t> associated with DSA can be reduced by </a:t>
            </a:r>
            <a:r>
              <a:rPr lang="en-US" sz="2400" b="1" dirty="0">
                <a:solidFill>
                  <a:schemeClr val="tx1"/>
                </a:solidFill>
              </a:rPr>
              <a:t>A</a:t>
            </a:r>
            <a:r>
              <a:rPr lang="en-US" sz="2400" b="1" dirty="0" smtClean="0">
                <a:solidFill>
                  <a:schemeClr val="tx1"/>
                </a:solidFill>
              </a:rPr>
              <a:t>voiding DSA </a:t>
            </a:r>
            <a:r>
              <a:rPr lang="en-US" sz="2400" dirty="0" smtClean="0">
                <a:solidFill>
                  <a:schemeClr val="tx1"/>
                </a:solidFill>
              </a:rPr>
              <a:t>within the </a:t>
            </a:r>
            <a:r>
              <a:rPr lang="en-US" sz="2400" b="1" dirty="0">
                <a:solidFill>
                  <a:schemeClr val="tx1"/>
                </a:solidFill>
              </a:rPr>
              <a:t>F</a:t>
            </a:r>
            <a:r>
              <a:rPr lang="en-US" sz="2400" b="1" dirty="0" smtClean="0">
                <a:solidFill>
                  <a:schemeClr val="tx1"/>
                </a:solidFill>
              </a:rPr>
              <a:t>irst 6 hours </a:t>
            </a:r>
            <a:r>
              <a:rPr lang="en-US" sz="2400" dirty="0" smtClean="0">
                <a:solidFill>
                  <a:schemeClr val="tx1"/>
                </a:solidFill>
              </a:rPr>
              <a:t>of SAH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20% to 30% of patients have multiple </a:t>
            </a:r>
            <a:r>
              <a:rPr lang="en-US" sz="2400" dirty="0" err="1" smtClean="0">
                <a:solidFill>
                  <a:schemeClr val="tx1"/>
                </a:solidFill>
              </a:rPr>
              <a:t>aneurysms,Main</a:t>
            </a:r>
            <a:r>
              <a:rPr lang="en-US" sz="2400" dirty="0" smtClean="0">
                <a:solidFill>
                  <a:schemeClr val="tx1"/>
                </a:solidFill>
              </a:rPr>
              <a:t> risk factor is </a:t>
            </a:r>
            <a:r>
              <a:rPr lang="en-US" sz="2400" b="1" dirty="0" smtClean="0">
                <a:solidFill>
                  <a:schemeClr val="tx1"/>
                </a:solidFill>
              </a:rPr>
              <a:t>Female sex  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30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326" y="0"/>
            <a:ext cx="90973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920" y="594360"/>
            <a:ext cx="5669280" cy="5394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61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901" y="175195"/>
            <a:ext cx="10786786" cy="759678"/>
          </a:xfrm>
        </p:spPr>
        <p:txBody>
          <a:bodyPr>
            <a:normAutofit fontScale="90000"/>
          </a:bodyPr>
          <a:lstStyle/>
          <a:p>
            <a:r>
              <a:rPr lang="en-US" sz="4400" b="1" dirty="0" smtClean="0">
                <a:solidFill>
                  <a:schemeClr val="tx1"/>
                </a:solidFill>
              </a:rPr>
              <a:t>Clinical Grading </a:t>
            </a: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endParaRPr lang="fa-IR" sz="3200" b="1" dirty="0">
              <a:solidFill>
                <a:schemeClr val="tx1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934873"/>
            <a:ext cx="9906000" cy="5613400"/>
          </a:xfrm>
        </p:spPr>
      </p:pic>
    </p:spTree>
    <p:extLst>
      <p:ext uri="{BB962C8B-B14F-4D97-AF65-F5344CB8AC3E}">
        <p14:creationId xmlns:p14="http://schemas.microsoft.com/office/powerpoint/2010/main" val="333524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0"/>
            <a:ext cx="9982200" cy="665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77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901" y="175195"/>
            <a:ext cx="10786786" cy="520841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General Management</a:t>
            </a: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endParaRPr lang="fa-IR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901" y="1050878"/>
            <a:ext cx="10909615" cy="5834418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Initial Emergency Care</a:t>
            </a: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Assessment of Airway, Breathing and Circulatory function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Brief Neurological assessment of level of consciousness, Cranial Nerve function, Motor function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Intubation should be considered for patients with GCS less than 8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Placement of an EVD and Evacuation of an ICH if required</a:t>
            </a:r>
          </a:p>
          <a:p>
            <a:pPr marL="0" indent="0" algn="l" rtl="0">
              <a:buNone/>
            </a:pPr>
            <a:endParaRPr lang="en-US" sz="2400" b="1" dirty="0" smtClean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endParaRPr lang="en-US" sz="2400" b="1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endParaRPr lang="en-US" sz="24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57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901" y="175195"/>
            <a:ext cx="10786786" cy="520841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Investigations</a:t>
            </a: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endParaRPr lang="fa-IR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901" y="1050878"/>
            <a:ext cx="10909615" cy="5834418"/>
          </a:xfrm>
        </p:spPr>
        <p:txBody>
          <a:bodyPr>
            <a:normAutofit/>
          </a:bodyPr>
          <a:lstStyle/>
          <a:p>
            <a:pPr algn="l" rtl="0"/>
            <a:r>
              <a:rPr lang="en-US" sz="2400" b="1" dirty="0" smtClean="0">
                <a:solidFill>
                  <a:schemeClr val="tx1"/>
                </a:solidFill>
              </a:rPr>
              <a:t>CT </a:t>
            </a:r>
            <a:r>
              <a:rPr lang="en-US" sz="2400" b="1" dirty="0" err="1" smtClean="0">
                <a:solidFill>
                  <a:schemeClr val="tx1"/>
                </a:solidFill>
              </a:rPr>
              <a:t>Scan,CXR,CT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Angiogram,Catheter</a:t>
            </a:r>
            <a:r>
              <a:rPr lang="en-US" sz="2400" b="1" dirty="0" smtClean="0">
                <a:solidFill>
                  <a:schemeClr val="tx1"/>
                </a:solidFill>
              </a:rPr>
              <a:t> Cerebral Angiogram </a:t>
            </a:r>
            <a:endParaRPr lang="en-US" sz="2400" b="1" dirty="0">
              <a:solidFill>
                <a:schemeClr val="tx1"/>
              </a:solidFill>
            </a:endParaRPr>
          </a:p>
          <a:p>
            <a:pPr algn="l" rtl="0"/>
            <a:endParaRPr lang="en-US" sz="2400" b="1" dirty="0" smtClean="0">
              <a:solidFill>
                <a:schemeClr val="tx1"/>
              </a:solidFill>
            </a:endParaRPr>
          </a:p>
          <a:p>
            <a:pPr algn="l" rtl="0"/>
            <a:r>
              <a:rPr lang="en-US" sz="2400" b="1" dirty="0" smtClean="0">
                <a:solidFill>
                  <a:schemeClr val="tx1"/>
                </a:solidFill>
              </a:rPr>
              <a:t>CBC,PT,PTT and Bleeding Time if history of recent ASA ingestion</a:t>
            </a:r>
          </a:p>
          <a:p>
            <a:pPr algn="l" rtl="0"/>
            <a:endParaRPr lang="en-US" sz="2400" b="1" dirty="0">
              <a:solidFill>
                <a:schemeClr val="tx1"/>
              </a:solidFill>
            </a:endParaRPr>
          </a:p>
          <a:p>
            <a:pPr algn="l" rtl="0"/>
            <a:r>
              <a:rPr lang="en-US" sz="2400" b="1" dirty="0" err="1" smtClean="0">
                <a:solidFill>
                  <a:schemeClr val="tx1"/>
                </a:solidFill>
              </a:rPr>
              <a:t>Na,K,Mg,BUN,Cr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</a:p>
          <a:p>
            <a:pPr algn="l" rtl="0"/>
            <a:endParaRPr lang="en-US" sz="2400" b="1" dirty="0">
              <a:solidFill>
                <a:schemeClr val="tx1"/>
              </a:solidFill>
            </a:endParaRPr>
          </a:p>
          <a:p>
            <a:pPr algn="l" rtl="0"/>
            <a:r>
              <a:rPr lang="en-US" sz="2400" b="1" dirty="0" err="1" smtClean="0">
                <a:solidFill>
                  <a:schemeClr val="tx1"/>
                </a:solidFill>
              </a:rPr>
              <a:t>Urinalysis:urine</a:t>
            </a:r>
            <a:r>
              <a:rPr lang="en-US" sz="2400" b="1" dirty="0" smtClean="0">
                <a:solidFill>
                  <a:schemeClr val="tx1"/>
                </a:solidFill>
              </a:rPr>
              <a:t> toxicology screen particularly for Cocaine</a:t>
            </a:r>
          </a:p>
          <a:p>
            <a:pPr algn="l" rtl="0"/>
            <a:endParaRPr lang="en-US" sz="2400" b="1" dirty="0" smtClean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endParaRPr lang="en-US" sz="2400" b="1" dirty="0" smtClean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endParaRPr lang="en-US" sz="2400" b="1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endParaRPr lang="en-US" sz="24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12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901" y="175195"/>
            <a:ext cx="10786786" cy="520841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Monitoring</a:t>
            </a: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endParaRPr lang="fa-IR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901" y="1050878"/>
            <a:ext cx="10909615" cy="5834418"/>
          </a:xfrm>
        </p:spPr>
        <p:txBody>
          <a:bodyPr>
            <a:normAutofit/>
          </a:bodyPr>
          <a:lstStyle/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Vital </a:t>
            </a:r>
            <a:r>
              <a:rPr lang="en-US" sz="2400" dirty="0" err="1" smtClean="0">
                <a:solidFill>
                  <a:schemeClr val="tx1"/>
                </a:solidFill>
              </a:rPr>
              <a:t>signs,Neurological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assessment,Fluid</a:t>
            </a:r>
            <a:r>
              <a:rPr lang="en-US" sz="2400" dirty="0" smtClean="0">
                <a:solidFill>
                  <a:schemeClr val="tx1"/>
                </a:solidFill>
              </a:rPr>
              <a:t> Intake and Output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Maintain body Temperature and avoid </a:t>
            </a:r>
            <a:r>
              <a:rPr lang="en-US" sz="2400" dirty="0" err="1" smtClean="0">
                <a:solidFill>
                  <a:schemeClr val="tx1"/>
                </a:solidFill>
              </a:rPr>
              <a:t>Fever,Hypo</a:t>
            </a:r>
            <a:r>
              <a:rPr lang="en-US" sz="2400" dirty="0" smtClean="0">
                <a:solidFill>
                  <a:schemeClr val="tx1"/>
                </a:solidFill>
              </a:rPr>
              <a:t>- and Hyperglycemia, </a:t>
            </a:r>
            <a:r>
              <a:rPr lang="en-US" sz="2400" dirty="0" err="1" smtClean="0">
                <a:solidFill>
                  <a:schemeClr val="tx1"/>
                </a:solidFill>
              </a:rPr>
              <a:t>Hypercarbia,Hypoxia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</a:p>
          <a:p>
            <a:pPr algn="l" rtl="0"/>
            <a:endParaRPr lang="en-US" sz="2400" dirty="0" smtClean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Daily Body Weight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Arterial catheter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Central Venous line for fluid management</a:t>
            </a:r>
          </a:p>
          <a:p>
            <a:pPr marL="0" indent="0" algn="l" rtl="0">
              <a:buNone/>
            </a:pPr>
            <a:endParaRPr lang="en-US" sz="2400" b="1" dirty="0" smtClean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endParaRPr lang="en-US" sz="2400" b="1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endParaRPr lang="en-US" sz="24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73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901" y="175195"/>
            <a:ext cx="10786786" cy="520841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Nursing Care</a:t>
            </a: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endParaRPr lang="fa-IR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901" y="1050878"/>
            <a:ext cx="10909615" cy="5834418"/>
          </a:xfrm>
        </p:spPr>
        <p:txBody>
          <a:bodyPr>
            <a:normAutofit/>
          </a:bodyPr>
          <a:lstStyle/>
          <a:p>
            <a:pPr algn="l" rtl="0"/>
            <a:r>
              <a:rPr lang="en-US" sz="2400" b="1" dirty="0" smtClean="0">
                <a:solidFill>
                  <a:schemeClr val="tx1"/>
                </a:solidFill>
              </a:rPr>
              <a:t>Bed Rest </a:t>
            </a:r>
            <a:r>
              <a:rPr lang="en-US" sz="2400" dirty="0" smtClean="0">
                <a:solidFill>
                  <a:schemeClr val="tx1"/>
                </a:solidFill>
              </a:rPr>
              <a:t>until the aneurysm is obliterated or until several days from hemorrhage</a:t>
            </a:r>
          </a:p>
          <a:p>
            <a:pPr algn="l" rtl="0"/>
            <a:endParaRPr lang="en-US" sz="2400" b="1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Head Elevation 30 degrees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Restricted </a:t>
            </a:r>
            <a:r>
              <a:rPr lang="en-US" sz="2400" dirty="0" err="1" smtClean="0">
                <a:solidFill>
                  <a:schemeClr val="tx1"/>
                </a:solidFill>
              </a:rPr>
              <a:t>Visitors;avoidance</a:t>
            </a:r>
            <a:r>
              <a:rPr lang="en-US" sz="2400" dirty="0" smtClean="0">
                <a:solidFill>
                  <a:schemeClr val="tx1"/>
                </a:solidFill>
              </a:rPr>
              <a:t> of unnecessary stimulation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Graduated compression </a:t>
            </a:r>
            <a:r>
              <a:rPr lang="en-US" sz="2400" dirty="0" err="1" smtClean="0">
                <a:solidFill>
                  <a:schemeClr val="tx1"/>
                </a:solidFill>
              </a:rPr>
              <a:t>stockings,Pharmacologic</a:t>
            </a:r>
            <a:r>
              <a:rPr lang="en-US" sz="2400" dirty="0" smtClean="0">
                <a:solidFill>
                  <a:schemeClr val="tx1"/>
                </a:solidFill>
              </a:rPr>
              <a:t> prophylaxis </a:t>
            </a:r>
            <a:r>
              <a:rPr lang="en-US" sz="2400" dirty="0" err="1" smtClean="0">
                <a:solidFill>
                  <a:schemeClr val="tx1"/>
                </a:solidFill>
              </a:rPr>
              <a:t>beginig</a:t>
            </a:r>
            <a:r>
              <a:rPr lang="en-US" sz="2400" dirty="0" smtClean="0">
                <a:solidFill>
                  <a:schemeClr val="tx1"/>
                </a:solidFill>
              </a:rPr>
              <a:t> 24 hours after aneurysm repair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Foley catheter and </a:t>
            </a:r>
            <a:r>
              <a:rPr lang="en-US" sz="2400" dirty="0" err="1" smtClean="0">
                <a:solidFill>
                  <a:schemeClr val="tx1"/>
                </a:solidFill>
              </a:rPr>
              <a:t>NG.Tube</a:t>
            </a:r>
            <a:r>
              <a:rPr lang="en-US" sz="2400" dirty="0" smtClean="0">
                <a:solidFill>
                  <a:schemeClr val="tx1"/>
                </a:solidFill>
              </a:rPr>
              <a:t> for poor grade patients</a:t>
            </a:r>
          </a:p>
          <a:p>
            <a:pPr marL="0" indent="0" algn="l" rtl="0">
              <a:buNone/>
            </a:pPr>
            <a:endParaRPr lang="en-US" sz="2400" b="1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endParaRPr lang="en-US" sz="24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55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77334" y="232012"/>
            <a:ext cx="8596668" cy="750627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Definitions and Epidemiology</a:t>
            </a:r>
            <a:endParaRPr lang="fa-IR" sz="3200" b="1" dirty="0">
              <a:solidFill>
                <a:schemeClr val="tx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86013" y="1105468"/>
            <a:ext cx="11209868" cy="5322628"/>
          </a:xfrm>
        </p:spPr>
        <p:txBody>
          <a:bodyPr>
            <a:normAutofit/>
          </a:bodyPr>
          <a:lstStyle/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The most common cause of SAH is head injury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Aneurysms being the cause of 85% of Spontaneous SAH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Incidence increase with Age and peak is 50 to 60 years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Modifiable Risk </a:t>
            </a:r>
            <a:r>
              <a:rPr lang="en-US" sz="2400" dirty="0" err="1" smtClean="0">
                <a:solidFill>
                  <a:schemeClr val="tx1"/>
                </a:solidFill>
              </a:rPr>
              <a:t>Factors:Smoking,HTN,Alcohol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intake,Low</a:t>
            </a:r>
            <a:r>
              <a:rPr lang="en-US" sz="2400" dirty="0" smtClean="0">
                <a:solidFill>
                  <a:schemeClr val="tx1"/>
                </a:solidFill>
              </a:rPr>
              <a:t> serum Cholesterol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err="1" smtClean="0">
                <a:solidFill>
                  <a:schemeClr val="tx1"/>
                </a:solidFill>
              </a:rPr>
              <a:t>Nonmodifiable</a:t>
            </a:r>
            <a:r>
              <a:rPr lang="en-US" sz="2400" dirty="0" smtClean="0">
                <a:solidFill>
                  <a:schemeClr val="tx1"/>
                </a:solidFill>
              </a:rPr>
              <a:t> Risk Factors:   </a:t>
            </a:r>
            <a:r>
              <a:rPr lang="en-US" sz="2400" dirty="0" err="1" smtClean="0">
                <a:solidFill>
                  <a:schemeClr val="tx1"/>
                </a:solidFill>
              </a:rPr>
              <a:t>Age,Female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sex,ADPKD,Family</a:t>
            </a:r>
            <a:r>
              <a:rPr lang="en-US" sz="2400" dirty="0" smtClean="0">
                <a:solidFill>
                  <a:schemeClr val="tx1"/>
                </a:solidFill>
              </a:rPr>
              <a:t> history of SAH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endParaRPr lang="en-US" sz="2400" dirty="0" smtClean="0">
              <a:solidFill>
                <a:schemeClr val="tx1"/>
              </a:solidFill>
            </a:endParaRP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endParaRPr lang="en-US" sz="2400" dirty="0" smtClean="0">
              <a:solidFill>
                <a:schemeClr val="tx1"/>
              </a:solidFill>
            </a:endParaRPr>
          </a:p>
          <a:p>
            <a:pPr algn="l" rtl="0"/>
            <a:endParaRPr lang="fa-IR" sz="2400" dirty="0">
              <a:solidFill>
                <a:schemeClr val="tx1"/>
              </a:solidFill>
            </a:endParaRPr>
          </a:p>
        </p:txBody>
      </p:sp>
      <p:sp>
        <p:nvSpPr>
          <p:cNvPr id="2" name="Up Arrow 1"/>
          <p:cNvSpPr/>
          <p:nvPr/>
        </p:nvSpPr>
        <p:spPr>
          <a:xfrm>
            <a:off x="4490113" y="5049672"/>
            <a:ext cx="136478" cy="341194"/>
          </a:xfrm>
          <a:prstGeom prst="upArrow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7586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901" y="175195"/>
            <a:ext cx="10786786" cy="520841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Medications</a:t>
            </a: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endParaRPr lang="fa-IR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901" y="1050878"/>
            <a:ext cx="10909615" cy="5834418"/>
          </a:xfrm>
        </p:spPr>
        <p:txBody>
          <a:bodyPr>
            <a:normAutofit/>
          </a:bodyPr>
          <a:lstStyle/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Stool softener and Laxative; </a:t>
            </a:r>
            <a:r>
              <a:rPr lang="en-US" sz="2400" b="1" dirty="0" err="1" smtClean="0">
                <a:solidFill>
                  <a:schemeClr val="tx1"/>
                </a:solidFill>
              </a:rPr>
              <a:t>Bisacodyl</a:t>
            </a:r>
            <a:r>
              <a:rPr lang="en-US" sz="2400" dirty="0" smtClean="0">
                <a:solidFill>
                  <a:schemeClr val="tx1"/>
                </a:solidFill>
              </a:rPr>
              <a:t> 5-10mg/day  and   </a:t>
            </a:r>
            <a:r>
              <a:rPr lang="en-US" sz="2400" b="1" dirty="0" smtClean="0">
                <a:solidFill>
                  <a:schemeClr val="tx1"/>
                </a:solidFill>
              </a:rPr>
              <a:t>Extract of </a:t>
            </a:r>
            <a:r>
              <a:rPr lang="en-US" sz="2400" b="1" dirty="0">
                <a:solidFill>
                  <a:schemeClr val="tx1"/>
                </a:solidFill>
              </a:rPr>
              <a:t>S</a:t>
            </a:r>
            <a:r>
              <a:rPr lang="en-US" sz="2400" b="1" dirty="0" smtClean="0">
                <a:solidFill>
                  <a:schemeClr val="tx1"/>
                </a:solidFill>
              </a:rPr>
              <a:t>enna</a:t>
            </a:r>
          </a:p>
          <a:p>
            <a:pPr algn="l" rtl="0"/>
            <a:endParaRPr lang="en-US" sz="2400" b="1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Analgesics such as </a:t>
            </a:r>
            <a:r>
              <a:rPr lang="en-US" sz="2400" b="1" dirty="0" smtClean="0">
                <a:solidFill>
                  <a:schemeClr val="tx1"/>
                </a:solidFill>
              </a:rPr>
              <a:t>Acetaminophen</a:t>
            </a:r>
            <a:r>
              <a:rPr lang="en-US" sz="2400" dirty="0" smtClean="0">
                <a:solidFill>
                  <a:schemeClr val="tx1"/>
                </a:solidFill>
              </a:rPr>
              <a:t> or </a:t>
            </a:r>
            <a:r>
              <a:rPr lang="en-US" sz="2400" b="1" dirty="0" smtClean="0">
                <a:solidFill>
                  <a:schemeClr val="tx1"/>
                </a:solidFill>
              </a:rPr>
              <a:t>Morphine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Intravenous fluids with Goal to maintain </a:t>
            </a:r>
            <a:r>
              <a:rPr lang="en-US" sz="2400" dirty="0" err="1" smtClean="0">
                <a:solidFill>
                  <a:schemeClr val="tx1"/>
                </a:solidFill>
              </a:rPr>
              <a:t>euvolemia</a:t>
            </a:r>
            <a:endParaRPr lang="en-US" sz="2400" dirty="0" smtClean="0">
              <a:solidFill>
                <a:schemeClr val="tx1"/>
              </a:solidFill>
            </a:endParaRP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err="1" smtClean="0">
                <a:solidFill>
                  <a:schemeClr val="tx1"/>
                </a:solidFill>
              </a:rPr>
              <a:t>Antiemetics</a:t>
            </a:r>
            <a:endParaRPr lang="en-US" sz="2400" dirty="0" smtClean="0">
              <a:solidFill>
                <a:schemeClr val="tx1"/>
              </a:solidFill>
            </a:endParaRP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b="1" dirty="0" err="1" smtClean="0">
                <a:solidFill>
                  <a:schemeClr val="tx1"/>
                </a:solidFill>
              </a:rPr>
              <a:t>Sucralfate</a:t>
            </a:r>
            <a:r>
              <a:rPr lang="en-US" sz="2400" dirty="0" smtClean="0">
                <a:solidFill>
                  <a:schemeClr val="tx1"/>
                </a:solidFill>
              </a:rPr>
              <a:t> or </a:t>
            </a:r>
            <a:r>
              <a:rPr lang="en-US" sz="2400" b="1" dirty="0" smtClean="0">
                <a:solidFill>
                  <a:schemeClr val="tx1"/>
                </a:solidFill>
              </a:rPr>
              <a:t>Omeprazole</a:t>
            </a:r>
            <a:r>
              <a:rPr lang="en-US" sz="2400" dirty="0" smtClean="0">
                <a:solidFill>
                  <a:schemeClr val="tx1"/>
                </a:solidFill>
              </a:rPr>
              <a:t> to reduce risk of GI Bleeding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Sedatives such as </a:t>
            </a:r>
            <a:r>
              <a:rPr lang="en-US" sz="2400" b="1" dirty="0" err="1" smtClean="0">
                <a:solidFill>
                  <a:schemeClr val="tx1"/>
                </a:solidFill>
              </a:rPr>
              <a:t>Lorazepam</a:t>
            </a:r>
            <a:r>
              <a:rPr lang="en-US" sz="2400" dirty="0" smtClean="0">
                <a:solidFill>
                  <a:schemeClr val="tx1"/>
                </a:solidFill>
              </a:rPr>
              <a:t> 1-2 mg every 8 hours for agitation</a:t>
            </a:r>
          </a:p>
          <a:p>
            <a:pPr marL="0" indent="0" algn="l" rtl="0">
              <a:buNone/>
            </a:pPr>
            <a:endParaRPr lang="en-US" sz="2400" b="1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endParaRPr lang="en-US" sz="24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23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901" y="175195"/>
            <a:ext cx="10786786" cy="520841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Medications</a:t>
            </a: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endParaRPr lang="fa-IR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901" y="1050878"/>
            <a:ext cx="10909615" cy="5834418"/>
          </a:xfrm>
        </p:spPr>
        <p:txBody>
          <a:bodyPr>
            <a:normAutofit/>
          </a:bodyPr>
          <a:lstStyle/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Anticonvulsants for the treatment of seizures(not prophylaxis)</a:t>
            </a: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Such as </a:t>
            </a:r>
            <a:r>
              <a:rPr lang="en-US" sz="2400" b="1" dirty="0" smtClean="0">
                <a:solidFill>
                  <a:schemeClr val="tx1"/>
                </a:solidFill>
              </a:rPr>
              <a:t>Phenytoin</a:t>
            </a:r>
            <a:r>
              <a:rPr lang="en-US" sz="2400" dirty="0" smtClean="0">
                <a:solidFill>
                  <a:schemeClr val="tx1"/>
                </a:solidFill>
              </a:rPr>
              <a:t> 15-19 mg/kg I.V loading follow by 100mg/q8h </a:t>
            </a: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Or </a:t>
            </a:r>
            <a:r>
              <a:rPr lang="en-US" sz="2400" dirty="0" err="1" smtClean="0">
                <a:solidFill>
                  <a:schemeClr val="tx1"/>
                </a:solidFill>
              </a:rPr>
              <a:t>Phenobarbital,Carbamazepine,Levetiracetam</a:t>
            </a:r>
            <a:endParaRPr lang="en-US" sz="2400" dirty="0" smtClean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Antihypertensive; SBP upper limit of 160 to 180 mmHg </a:t>
            </a:r>
          </a:p>
          <a:p>
            <a:pPr marL="0" indent="0" algn="l" rtl="0"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       </a:t>
            </a:r>
          </a:p>
          <a:p>
            <a:pPr marL="0" indent="0" algn="l" rtl="0">
              <a:buNone/>
            </a:pP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                              SBP lower limit of 100 mmHg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err="1" smtClean="0">
                <a:solidFill>
                  <a:schemeClr val="tx1"/>
                </a:solidFill>
              </a:rPr>
              <a:t>Labetolol</a:t>
            </a:r>
            <a:r>
              <a:rPr lang="en-US" sz="2400" dirty="0" smtClean="0">
                <a:solidFill>
                  <a:schemeClr val="tx1"/>
                </a:solidFill>
              </a:rPr>
              <a:t> 200-400 mg orally every 2 to 3 hours  or  20-80 mg boluses I.V every 10 min to a maximum of 300 mg then infusion of 2 mg/min </a:t>
            </a: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endParaRPr lang="en-US" sz="24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17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901" y="175195"/>
            <a:ext cx="10786786" cy="520841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Medications</a:t>
            </a: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endParaRPr lang="fa-IR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901" y="1050878"/>
            <a:ext cx="10909615" cy="5834418"/>
          </a:xfrm>
        </p:spPr>
        <p:txBody>
          <a:bodyPr>
            <a:normAutofit/>
          </a:bodyPr>
          <a:lstStyle/>
          <a:p>
            <a:pPr algn="l" rtl="0"/>
            <a:r>
              <a:rPr lang="en-US" sz="2400" b="1" dirty="0" err="1" smtClean="0">
                <a:solidFill>
                  <a:schemeClr val="tx1"/>
                </a:solidFill>
              </a:rPr>
              <a:t>Nimodipine</a:t>
            </a:r>
            <a:r>
              <a:rPr lang="en-US" sz="2400" dirty="0" smtClean="0">
                <a:solidFill>
                  <a:schemeClr val="tx1"/>
                </a:solidFill>
              </a:rPr>
              <a:t> should be administered </a:t>
            </a:r>
            <a:r>
              <a:rPr lang="en-US" sz="2400" dirty="0" err="1" smtClean="0">
                <a:solidFill>
                  <a:schemeClr val="tx1"/>
                </a:solidFill>
              </a:rPr>
              <a:t>enterally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</a:rPr>
              <a:t>60 mg every 4 </a:t>
            </a:r>
            <a:r>
              <a:rPr lang="en-US" sz="2400" dirty="0" smtClean="0">
                <a:solidFill>
                  <a:schemeClr val="tx1"/>
                </a:solidFill>
              </a:rPr>
              <a:t>hours to all patients with SAH</a:t>
            </a:r>
          </a:p>
          <a:p>
            <a:pPr algn="l" rtl="0"/>
            <a:endParaRPr lang="en-US" sz="2400" b="1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The Recommended duration of treatment is </a:t>
            </a:r>
            <a:r>
              <a:rPr lang="en-US" sz="2400" b="1" dirty="0" smtClean="0">
                <a:solidFill>
                  <a:schemeClr val="tx1"/>
                </a:solidFill>
              </a:rPr>
              <a:t>21 days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Use of </a:t>
            </a:r>
            <a:r>
              <a:rPr lang="en-US" sz="2400" b="1" dirty="0" smtClean="0">
                <a:solidFill>
                  <a:schemeClr val="tx1"/>
                </a:solidFill>
              </a:rPr>
              <a:t>Corticosteroids</a:t>
            </a:r>
            <a:r>
              <a:rPr lang="en-US" sz="2400" dirty="0" smtClean="0">
                <a:solidFill>
                  <a:schemeClr val="tx1"/>
                </a:solidFill>
              </a:rPr>
              <a:t> remains </a:t>
            </a:r>
            <a:r>
              <a:rPr lang="en-US" sz="2400" b="1" dirty="0" smtClean="0">
                <a:solidFill>
                  <a:schemeClr val="tx1"/>
                </a:solidFill>
              </a:rPr>
              <a:t>controversial</a:t>
            </a:r>
            <a:r>
              <a:rPr lang="en-US" sz="2400" dirty="0" smtClean="0">
                <a:solidFill>
                  <a:schemeClr val="tx1"/>
                </a:solidFill>
              </a:rPr>
              <a:t> and associated with Hyperglycemia and increased risk of Infection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Transfusion is usually recommended for Hemoglobin less than 8 to 10 g/dl</a:t>
            </a:r>
          </a:p>
        </p:txBody>
      </p:sp>
    </p:spTree>
    <p:extLst>
      <p:ext uri="{BB962C8B-B14F-4D97-AF65-F5344CB8AC3E}">
        <p14:creationId xmlns:p14="http://schemas.microsoft.com/office/powerpoint/2010/main" val="31659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901" y="175195"/>
            <a:ext cx="10786786" cy="520841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Specific Complications of SAH </a:t>
            </a: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endParaRPr lang="fa-IR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901" y="1050878"/>
            <a:ext cx="10909615" cy="5834418"/>
          </a:xfrm>
        </p:spPr>
        <p:txBody>
          <a:bodyPr>
            <a:normAutofit/>
          </a:bodyPr>
          <a:lstStyle/>
          <a:p>
            <a:pPr algn="l" rtl="0"/>
            <a:r>
              <a:rPr lang="en-US" sz="2400" dirty="0" err="1" smtClean="0">
                <a:solidFill>
                  <a:schemeClr val="tx1"/>
                </a:solidFill>
              </a:rPr>
              <a:t>Rebleeding</a:t>
            </a:r>
            <a:endParaRPr lang="en-US" sz="2400" dirty="0" smtClean="0">
              <a:solidFill>
                <a:schemeClr val="tx1"/>
              </a:solidFill>
            </a:endParaRP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Hydrocephalus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IVH and Increased ICP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err="1" smtClean="0">
                <a:solidFill>
                  <a:schemeClr val="tx1"/>
                </a:solidFill>
              </a:rPr>
              <a:t>Intracerebral</a:t>
            </a:r>
            <a:r>
              <a:rPr lang="en-US" sz="2400" dirty="0" smtClean="0">
                <a:solidFill>
                  <a:schemeClr val="tx1"/>
                </a:solidFill>
              </a:rPr>
              <a:t> Hemorrhage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Seizures</a:t>
            </a:r>
          </a:p>
        </p:txBody>
      </p:sp>
    </p:spTree>
    <p:extLst>
      <p:ext uri="{BB962C8B-B14F-4D97-AF65-F5344CB8AC3E}">
        <p14:creationId xmlns:p14="http://schemas.microsoft.com/office/powerpoint/2010/main" val="103021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901" y="175195"/>
            <a:ext cx="10786786" cy="520841"/>
          </a:xfrm>
        </p:spPr>
        <p:txBody>
          <a:bodyPr>
            <a:normAutofit fontScale="90000"/>
          </a:bodyPr>
          <a:lstStyle/>
          <a:p>
            <a:r>
              <a:rPr lang="en-US" sz="3200" b="1" dirty="0" err="1" smtClean="0">
                <a:solidFill>
                  <a:schemeClr val="tx1"/>
                </a:solidFill>
              </a:rPr>
              <a:t>Rebleeding</a:t>
            </a: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endParaRPr lang="fa-IR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901" y="1050878"/>
            <a:ext cx="10909615" cy="5834418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The most important causes of early death after aneurysm rupture 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err="1" smtClean="0">
                <a:solidFill>
                  <a:schemeClr val="tx1"/>
                </a:solidFill>
              </a:rPr>
              <a:t>Rebleeding</a:t>
            </a:r>
            <a:r>
              <a:rPr lang="en-US" sz="2400" dirty="0" smtClean="0">
                <a:solidFill>
                  <a:schemeClr val="tx1"/>
                </a:solidFill>
              </a:rPr>
              <a:t> within 24 hours of SAH occurred in 4%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Within 72 hours          8%        In the first 2 weeks         19%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Risk Factors: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dirty="0" smtClean="0">
                <a:solidFill>
                  <a:schemeClr val="tx1"/>
                </a:solidFill>
              </a:rPr>
              <a:t>Poor clinical grade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dirty="0" smtClean="0">
                <a:solidFill>
                  <a:schemeClr val="tx1"/>
                </a:solidFill>
              </a:rPr>
              <a:t>High blood pressure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dirty="0" smtClean="0">
                <a:solidFill>
                  <a:schemeClr val="tx1"/>
                </a:solidFill>
              </a:rPr>
              <a:t>Short interval from SAH to Admission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dirty="0" smtClean="0">
                <a:solidFill>
                  <a:schemeClr val="tx1"/>
                </a:solidFill>
              </a:rPr>
              <a:t>Large Aneurysm size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dirty="0" err="1" smtClean="0">
                <a:solidFill>
                  <a:schemeClr val="tx1"/>
                </a:solidFill>
              </a:rPr>
              <a:t>Intracerebral</a:t>
            </a:r>
            <a:r>
              <a:rPr lang="en-US" sz="2400" dirty="0" smtClean="0">
                <a:solidFill>
                  <a:schemeClr val="tx1"/>
                </a:solidFill>
              </a:rPr>
              <a:t> Hemorrhage and IVH 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2920619" y="3027223"/>
            <a:ext cx="720000" cy="180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ight Arrow 4"/>
          <p:cNvSpPr/>
          <p:nvPr/>
        </p:nvSpPr>
        <p:spPr>
          <a:xfrm>
            <a:off x="7535838" y="3027223"/>
            <a:ext cx="720000" cy="180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1415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901" y="175195"/>
            <a:ext cx="10786786" cy="520841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Hydrocephalus </a:t>
            </a: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endParaRPr lang="fa-IR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901" y="1050878"/>
            <a:ext cx="10909615" cy="5834418"/>
          </a:xfrm>
        </p:spPr>
        <p:txBody>
          <a:bodyPr>
            <a:normAutofit/>
          </a:bodyPr>
          <a:lstStyle/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The frequency of acute ventricular dilation after SAH is 20% and insertion of an EVD is indicated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Change the catheter or convert it to permanent Shunt if it cannot be removed within 5 to 7 days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Shunt-Dependent Hydrocephalus Risk factors: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dirty="0" smtClean="0">
                <a:solidFill>
                  <a:schemeClr val="tx1"/>
                </a:solidFill>
              </a:rPr>
              <a:t>Poor Admission Hunt and Hess grade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dirty="0" smtClean="0">
                <a:solidFill>
                  <a:schemeClr val="tx1"/>
                </a:solidFill>
              </a:rPr>
              <a:t>Thick SAH on Admission CT scan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dirty="0" smtClean="0">
                <a:solidFill>
                  <a:schemeClr val="tx1"/>
                </a:solidFill>
              </a:rPr>
              <a:t>IVH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dirty="0" smtClean="0">
                <a:solidFill>
                  <a:schemeClr val="tx1"/>
                </a:solidFill>
              </a:rPr>
              <a:t>Hydrocephalus at the time of Admission 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dirty="0" smtClean="0">
                <a:solidFill>
                  <a:schemeClr val="tx1"/>
                </a:solidFill>
              </a:rPr>
              <a:t>Posterior Circulation of ruptured Aneurysm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endParaRPr lang="en-US" sz="2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9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97478" y="342900"/>
            <a:ext cx="6377941" cy="610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6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901" y="175195"/>
            <a:ext cx="10786786" cy="520841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IVH and Increased ICP </a:t>
            </a: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endParaRPr lang="fa-IR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901" y="1050878"/>
            <a:ext cx="10909615" cy="5834418"/>
          </a:xfrm>
        </p:spPr>
        <p:txBody>
          <a:bodyPr>
            <a:normAutofit/>
          </a:bodyPr>
          <a:lstStyle/>
          <a:p>
            <a:pPr algn="l" rtl="0"/>
            <a:r>
              <a:rPr lang="en-US" sz="2400" b="1" dirty="0" smtClean="0">
                <a:solidFill>
                  <a:schemeClr val="tx1"/>
                </a:solidFill>
              </a:rPr>
              <a:t>Anterior Communicating</a:t>
            </a:r>
            <a:r>
              <a:rPr lang="en-US" sz="2400" dirty="0" smtClean="0">
                <a:solidFill>
                  <a:schemeClr val="tx1"/>
                </a:solidFill>
              </a:rPr>
              <a:t> and </a:t>
            </a:r>
            <a:r>
              <a:rPr lang="en-US" sz="2400" b="1" dirty="0" smtClean="0">
                <a:solidFill>
                  <a:schemeClr val="tx1"/>
                </a:solidFill>
              </a:rPr>
              <a:t>Basilar</a:t>
            </a:r>
            <a:r>
              <a:rPr lang="en-US" sz="2400" dirty="0" smtClean="0">
                <a:solidFill>
                  <a:schemeClr val="tx1"/>
                </a:solidFill>
              </a:rPr>
              <a:t> termination Aneurysms are the most common to cause large Hemorrhages and Primarily IVH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The ruptured aneurysm should be repaired prior to giving </a:t>
            </a:r>
            <a:r>
              <a:rPr lang="en-US" sz="2400" dirty="0" err="1" smtClean="0">
                <a:solidFill>
                  <a:schemeClr val="tx1"/>
                </a:solidFill>
              </a:rPr>
              <a:t>Fibrinolytic</a:t>
            </a:r>
            <a:r>
              <a:rPr lang="en-US" sz="2400" dirty="0" smtClean="0">
                <a:solidFill>
                  <a:schemeClr val="tx1"/>
                </a:solidFill>
              </a:rPr>
              <a:t> drugs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Treatment of Increased ICP: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dirty="0" smtClean="0">
                <a:solidFill>
                  <a:schemeClr val="tx1"/>
                </a:solidFill>
              </a:rPr>
              <a:t>Removal of sizable Intracranial Hematomas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dirty="0" smtClean="0">
                <a:solidFill>
                  <a:schemeClr val="tx1"/>
                </a:solidFill>
              </a:rPr>
              <a:t>Ventricular Drainage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dirty="0" err="1" smtClean="0">
                <a:solidFill>
                  <a:schemeClr val="tx1"/>
                </a:solidFill>
              </a:rPr>
              <a:t>Hyperventilation,Sedation,pharmacologic</a:t>
            </a:r>
            <a:r>
              <a:rPr lang="en-US" sz="2400" dirty="0" smtClean="0">
                <a:solidFill>
                  <a:schemeClr val="tx1"/>
                </a:solidFill>
              </a:rPr>
              <a:t> paralysis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dirty="0" smtClean="0">
                <a:solidFill>
                  <a:schemeClr val="tx1"/>
                </a:solidFill>
              </a:rPr>
              <a:t>Maintenance of normal body temperature and Sodium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dirty="0" smtClean="0">
                <a:solidFill>
                  <a:schemeClr val="tx1"/>
                </a:solidFill>
              </a:rPr>
              <a:t>Prevention of Seizures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400" dirty="0" smtClean="0">
                <a:solidFill>
                  <a:schemeClr val="tx1"/>
                </a:solidFill>
              </a:rPr>
              <a:t>Intravenous </a:t>
            </a:r>
            <a:r>
              <a:rPr lang="en-US" sz="2400" dirty="0" err="1" smtClean="0">
                <a:solidFill>
                  <a:schemeClr val="tx1"/>
                </a:solidFill>
              </a:rPr>
              <a:t>Mannitol</a:t>
            </a:r>
            <a:r>
              <a:rPr lang="en-US" sz="2400" dirty="0" smtClean="0">
                <a:solidFill>
                  <a:schemeClr val="tx1"/>
                </a:solidFill>
              </a:rPr>
              <a:t> and Hypertonic saline</a:t>
            </a:r>
            <a:endParaRPr lang="en-US" sz="2400" dirty="0">
              <a:solidFill>
                <a:schemeClr val="tx1"/>
              </a:solidFill>
            </a:endParaRPr>
          </a:p>
          <a:p>
            <a:pPr algn="l" rtl="0"/>
            <a:endParaRPr lang="en-US" sz="2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00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901" y="175195"/>
            <a:ext cx="10786786" cy="520841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Follow up After Aneurysmal SAH </a:t>
            </a: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r>
              <a:rPr lang="en-US" sz="3200" b="1" dirty="0">
                <a:solidFill>
                  <a:schemeClr val="tx1"/>
                </a:solidFill>
              </a:rPr>
              <a:t/>
            </a:r>
            <a:br>
              <a:rPr lang="en-US" sz="3200" b="1" dirty="0">
                <a:solidFill>
                  <a:schemeClr val="tx1"/>
                </a:solidFill>
              </a:rPr>
            </a:br>
            <a:endParaRPr lang="fa-IR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901" y="1050878"/>
            <a:ext cx="10909615" cy="5834418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Recurrent Aneurysms and SAH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Incidence of early </a:t>
            </a:r>
            <a:r>
              <a:rPr lang="en-US" sz="2400" dirty="0" err="1" smtClean="0">
                <a:solidFill>
                  <a:schemeClr val="tx1"/>
                </a:solidFill>
              </a:rPr>
              <a:t>rebleeding</a:t>
            </a:r>
            <a:r>
              <a:rPr lang="en-US" sz="2400" dirty="0" smtClean="0">
                <a:solidFill>
                  <a:schemeClr val="tx1"/>
                </a:solidFill>
              </a:rPr>
              <a:t> after </a:t>
            </a:r>
            <a:r>
              <a:rPr lang="en-US" sz="2400" b="1" dirty="0" smtClean="0">
                <a:solidFill>
                  <a:schemeClr val="tx1"/>
                </a:solidFill>
              </a:rPr>
              <a:t>Coiling(1.4%)</a:t>
            </a:r>
            <a:r>
              <a:rPr lang="en-US" sz="2400" dirty="0" smtClean="0">
                <a:solidFill>
                  <a:schemeClr val="tx1"/>
                </a:solidFill>
              </a:rPr>
              <a:t> is higher than after </a:t>
            </a:r>
            <a:r>
              <a:rPr lang="en-US" sz="2400" b="1" dirty="0">
                <a:solidFill>
                  <a:schemeClr val="tx1"/>
                </a:solidFill>
              </a:rPr>
              <a:t>C</a:t>
            </a:r>
            <a:r>
              <a:rPr lang="en-US" sz="2400" b="1" dirty="0" smtClean="0">
                <a:solidFill>
                  <a:schemeClr val="tx1"/>
                </a:solidFill>
              </a:rPr>
              <a:t>lipping(close to 0%)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Independent risk factors for </a:t>
            </a:r>
            <a:r>
              <a:rPr lang="en-US" sz="2400" dirty="0" err="1" smtClean="0">
                <a:solidFill>
                  <a:schemeClr val="tx1"/>
                </a:solidFill>
              </a:rPr>
              <a:t>rebleeding</a:t>
            </a:r>
            <a:r>
              <a:rPr lang="en-US" sz="2400" dirty="0" smtClean="0">
                <a:solidFill>
                  <a:schemeClr val="tx1"/>
                </a:solidFill>
              </a:rPr>
              <a:t> after Endovascular treatment are </a:t>
            </a:r>
            <a:r>
              <a:rPr lang="en-US" sz="2400" b="1" dirty="0" err="1" smtClean="0">
                <a:solidFill>
                  <a:schemeClr val="tx1"/>
                </a:solidFill>
              </a:rPr>
              <a:t>Intracerebral</a:t>
            </a:r>
            <a:r>
              <a:rPr lang="en-US" sz="2400" b="1" dirty="0" smtClean="0">
                <a:solidFill>
                  <a:schemeClr val="tx1"/>
                </a:solidFill>
              </a:rPr>
              <a:t> Hematoma </a:t>
            </a:r>
            <a:r>
              <a:rPr lang="en-US" sz="2400" dirty="0" smtClean="0">
                <a:solidFill>
                  <a:schemeClr val="tx1"/>
                </a:solidFill>
              </a:rPr>
              <a:t>and </a:t>
            </a:r>
            <a:r>
              <a:rPr lang="en-US" sz="2400" b="1" dirty="0" smtClean="0">
                <a:solidFill>
                  <a:schemeClr val="tx1"/>
                </a:solidFill>
              </a:rPr>
              <a:t>Small aneurysm size</a:t>
            </a:r>
          </a:p>
          <a:p>
            <a:pPr algn="l" rtl="0"/>
            <a:endParaRPr lang="en-US" sz="2400" dirty="0" smtClean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Formation of new aneurysms in patients are 16% after 10 years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The most Important Management is treatment of Hypertension and Cessation of Smoking</a:t>
            </a: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endParaRPr lang="en-US" sz="2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50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8580"/>
            <a:ext cx="12192000" cy="6926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34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77422"/>
            <a:ext cx="8596668" cy="114641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Pathophysiology</a:t>
            </a:r>
            <a:endParaRPr lang="fa-IR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0250" y="1037231"/>
            <a:ext cx="11013743" cy="5650172"/>
          </a:xfrm>
        </p:spPr>
        <p:txBody>
          <a:bodyPr>
            <a:normAutofit/>
          </a:bodyPr>
          <a:lstStyle/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The Average volume of </a:t>
            </a:r>
            <a:r>
              <a:rPr lang="en-US" sz="2400" dirty="0" err="1" smtClean="0">
                <a:solidFill>
                  <a:schemeClr val="tx1"/>
                </a:solidFill>
              </a:rPr>
              <a:t>aSAH</a:t>
            </a:r>
            <a:r>
              <a:rPr lang="en-US" sz="2400" dirty="0" smtClean="0">
                <a:solidFill>
                  <a:schemeClr val="tx1"/>
                </a:solidFill>
              </a:rPr>
              <a:t> is 35 ml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General correlation between volume of SAH and clinical grade ,Vasospasm , Delayed cerebral Ischemia(DCI),  </a:t>
            </a:r>
            <a:r>
              <a:rPr lang="en-US" sz="2400" dirty="0" err="1" smtClean="0">
                <a:solidFill>
                  <a:schemeClr val="tx1"/>
                </a:solidFill>
              </a:rPr>
              <a:t>ICP,Seizure,Hydrocephalus,Cardiac</a:t>
            </a:r>
            <a:r>
              <a:rPr lang="en-US" sz="2400" dirty="0" smtClean="0">
                <a:solidFill>
                  <a:schemeClr val="tx1"/>
                </a:solidFill>
              </a:rPr>
              <a:t> Arrhythmias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Hunt &amp; Hess grade 1 and 2           mean ICP was 10 mmHg</a:t>
            </a: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Hunt &amp; Hess grade 2 and 3           18 mmHg</a:t>
            </a: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Hunt &amp; Hess grade 3 to 5             29 mmHg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Most common time of increased ICP is within 3 to 4 days of SAH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endParaRPr lang="en-US" sz="2400" dirty="0" smtClean="0">
              <a:solidFill>
                <a:schemeClr val="tx1"/>
              </a:solidFill>
            </a:endParaRPr>
          </a:p>
          <a:p>
            <a:pPr algn="l" rtl="0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5158853" y="2442949"/>
            <a:ext cx="136478" cy="341194"/>
          </a:xfrm>
          <a:prstGeom prst="upArrow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ight Arrow 4"/>
          <p:cNvSpPr/>
          <p:nvPr/>
        </p:nvSpPr>
        <p:spPr>
          <a:xfrm>
            <a:off x="4462818" y="3944203"/>
            <a:ext cx="720000" cy="180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ight Arrow 5"/>
          <p:cNvSpPr/>
          <p:nvPr/>
        </p:nvSpPr>
        <p:spPr>
          <a:xfrm>
            <a:off x="4430364" y="4424453"/>
            <a:ext cx="720000" cy="185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ight Arrow 6"/>
          <p:cNvSpPr/>
          <p:nvPr/>
        </p:nvSpPr>
        <p:spPr>
          <a:xfrm>
            <a:off x="4430364" y="4894012"/>
            <a:ext cx="720000" cy="180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5290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2111" y="0"/>
            <a:ext cx="8596668" cy="177421"/>
          </a:xfrm>
        </p:spPr>
        <p:txBody>
          <a:bodyPr>
            <a:normAutofit fontScale="90000"/>
          </a:bodyPr>
          <a:lstStyle/>
          <a:p>
            <a:endParaRPr lang="fa-IR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774" y="423081"/>
            <a:ext cx="10849970" cy="6209731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Cerebral Blood Flow(CBF) is globally decreased after SAH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CBF decreased from a mean of 54 mL/100 g per min in normal persons to     33 mL/100 g per min in patient with vasospasm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CBF decreases 10 to 14 days after SAH then slowly increases toward normal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Patients in poor grades CBF and Metabolism may remain depressed for weeks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Combined loss of </a:t>
            </a:r>
            <a:r>
              <a:rPr lang="en-US" sz="2400" dirty="0" err="1" smtClean="0">
                <a:solidFill>
                  <a:schemeClr val="tx1"/>
                </a:solidFill>
              </a:rPr>
              <a:t>Autoregulation</a:t>
            </a:r>
            <a:r>
              <a:rPr lang="en-US" sz="2400" dirty="0" smtClean="0">
                <a:solidFill>
                  <a:schemeClr val="tx1"/>
                </a:solidFill>
              </a:rPr>
              <a:t> and variation of CBF with changes in PaCO2 is termed </a:t>
            </a:r>
            <a:r>
              <a:rPr lang="en-US" sz="2400" b="1" i="1" u="sng" dirty="0" smtClean="0">
                <a:solidFill>
                  <a:schemeClr val="tx1"/>
                </a:solidFill>
              </a:rPr>
              <a:t>Vasomotor Paralysis</a:t>
            </a:r>
          </a:p>
          <a:p>
            <a:pPr marL="0" indent="0" algn="l" rtl="0">
              <a:buNone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06467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363" y="177422"/>
            <a:ext cx="10003809" cy="114641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Early Brain Injury and Delayed Cerebral Ischemia</a:t>
            </a:r>
            <a:endParaRPr lang="fa-IR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363" y="1105469"/>
            <a:ext cx="11013743" cy="5752531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2400" b="1" i="1" dirty="0" smtClean="0">
                <a:solidFill>
                  <a:schemeClr val="tx1"/>
                </a:solidFill>
              </a:rPr>
              <a:t>Toxin effect of the Subarachnoid blood </a:t>
            </a:r>
            <a:r>
              <a:rPr lang="en-US" sz="2400" dirty="0" smtClean="0">
                <a:solidFill>
                  <a:schemeClr val="tx1"/>
                </a:solidFill>
              </a:rPr>
              <a:t>and </a:t>
            </a:r>
            <a:r>
              <a:rPr lang="en-US" sz="2400" b="1" i="1" dirty="0" smtClean="0">
                <a:solidFill>
                  <a:schemeClr val="tx1"/>
                </a:solidFill>
              </a:rPr>
              <a:t>Transient global ischemia </a:t>
            </a:r>
            <a:r>
              <a:rPr lang="en-US" sz="2400" dirty="0" smtClean="0">
                <a:solidFill>
                  <a:schemeClr val="tx1"/>
                </a:solidFill>
              </a:rPr>
              <a:t>combination of these two factors causes </a:t>
            </a:r>
            <a:r>
              <a:rPr lang="en-US" sz="2400" b="1" dirty="0" smtClean="0">
                <a:solidFill>
                  <a:schemeClr val="tx1"/>
                </a:solidFill>
              </a:rPr>
              <a:t>Early Brain Injury</a:t>
            </a:r>
          </a:p>
          <a:p>
            <a:pPr marL="0" indent="0" algn="l" rtl="0">
              <a:buNone/>
            </a:pPr>
            <a:endParaRPr lang="en-US" sz="2400" b="1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Early Brain Injury </a:t>
            </a:r>
            <a:r>
              <a:rPr lang="en-US" sz="2400" dirty="0" err="1" smtClean="0">
                <a:solidFill>
                  <a:schemeClr val="tx1"/>
                </a:solidFill>
              </a:rPr>
              <a:t>Include:Endothelial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injury,Impaired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Sodium,Potassium</a:t>
            </a:r>
            <a:r>
              <a:rPr lang="en-US" sz="2400" dirty="0" smtClean="0">
                <a:solidFill>
                  <a:schemeClr val="tx1"/>
                </a:solidFill>
              </a:rPr>
              <a:t> Calcium channel </a:t>
            </a:r>
            <a:r>
              <a:rPr lang="en-US" sz="2400" dirty="0" err="1" smtClean="0">
                <a:solidFill>
                  <a:schemeClr val="tx1"/>
                </a:solidFill>
              </a:rPr>
              <a:t>function,Disrupted</a:t>
            </a:r>
            <a:r>
              <a:rPr lang="en-US" sz="2400" dirty="0" smtClean="0">
                <a:solidFill>
                  <a:schemeClr val="tx1"/>
                </a:solidFill>
              </a:rPr>
              <a:t> nitric oxide signaling </a:t>
            </a:r>
          </a:p>
          <a:p>
            <a:pPr marL="0" indent="0" algn="l" rtl="0">
              <a:buNone/>
            </a:pPr>
            <a:endParaRPr lang="en-US" sz="2400" dirty="0" smtClean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Impaired </a:t>
            </a:r>
            <a:r>
              <a:rPr lang="en-US" sz="2400" dirty="0" err="1" smtClean="0">
                <a:solidFill>
                  <a:schemeClr val="tx1"/>
                </a:solidFill>
              </a:rPr>
              <a:t>autoregulatin</a:t>
            </a:r>
            <a:r>
              <a:rPr lang="en-US" sz="2400" dirty="0" smtClean="0">
                <a:solidFill>
                  <a:schemeClr val="tx1"/>
                </a:solidFill>
              </a:rPr>
              <a:t> , Blood Brain Barrier Dysfunction</a:t>
            </a: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Cell death by necrosis and apoptosis</a:t>
            </a:r>
          </a:p>
          <a:p>
            <a:pPr algn="l" rtl="0"/>
            <a:r>
              <a:rPr lang="en-US" sz="2400" dirty="0" err="1" smtClean="0">
                <a:solidFill>
                  <a:schemeClr val="tx1"/>
                </a:solidFill>
              </a:rPr>
              <a:t>Inflamation</a:t>
            </a:r>
            <a:r>
              <a:rPr lang="en-US" sz="2400" dirty="0" smtClean="0">
                <a:solidFill>
                  <a:schemeClr val="tx1"/>
                </a:solidFill>
              </a:rPr>
              <a:t> , </a:t>
            </a:r>
            <a:r>
              <a:rPr lang="en-US" sz="2400" dirty="0" err="1" smtClean="0">
                <a:solidFill>
                  <a:schemeClr val="tx1"/>
                </a:solidFill>
              </a:rPr>
              <a:t>Microthrombosis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Activation of matrix </a:t>
            </a:r>
            <a:r>
              <a:rPr lang="en-US" sz="2400" dirty="0" err="1" smtClean="0">
                <a:solidFill>
                  <a:schemeClr val="tx1"/>
                </a:solidFill>
              </a:rPr>
              <a:t>metalloproteinases</a:t>
            </a:r>
            <a:r>
              <a:rPr lang="en-US" sz="2400" dirty="0" smtClean="0">
                <a:solidFill>
                  <a:schemeClr val="tx1"/>
                </a:solidFill>
              </a:rPr>
              <a:t> , oxidative stress and edema</a:t>
            </a:r>
          </a:p>
          <a:p>
            <a:pPr marL="0" indent="0" algn="l" rtl="0">
              <a:buNone/>
            </a:pPr>
            <a:endParaRPr lang="en-US" sz="2400" b="1" dirty="0" smtClean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endParaRPr lang="en-US" sz="2400" b="1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endParaRPr lang="en-US" sz="2400" b="1" dirty="0" smtClean="0">
              <a:solidFill>
                <a:schemeClr val="tx1"/>
              </a:solidFill>
            </a:endParaRP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endParaRPr lang="en-US" sz="2400" dirty="0" smtClean="0">
              <a:solidFill>
                <a:schemeClr val="tx1"/>
              </a:solidFill>
            </a:endParaRPr>
          </a:p>
          <a:p>
            <a:pPr algn="l" rtl="0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8243248" y="2988860"/>
            <a:ext cx="720000" cy="180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ln>
                <a:solidFill>
                  <a:sysClr val="windowText" lastClr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4199119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307" y="177421"/>
            <a:ext cx="10931857" cy="6373504"/>
          </a:xfrm>
        </p:spPr>
        <p:txBody>
          <a:bodyPr>
            <a:normAutofit lnSpcReduction="10000"/>
          </a:bodyPr>
          <a:lstStyle/>
          <a:p>
            <a:pPr marL="0" indent="0" algn="l" rtl="0">
              <a:buNone/>
            </a:pPr>
            <a:r>
              <a:rPr lang="en-US" sz="2800" b="1" dirty="0" smtClean="0">
                <a:solidFill>
                  <a:schemeClr val="tx1"/>
                </a:solidFill>
              </a:rPr>
              <a:t>Systemic response </a:t>
            </a:r>
          </a:p>
          <a:p>
            <a:pPr marL="0" indent="0" algn="l" rtl="0">
              <a:buNone/>
            </a:pPr>
            <a:endParaRPr lang="en-US" sz="28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Lung          Pulmonary </a:t>
            </a:r>
            <a:r>
              <a:rPr lang="en-US" sz="2400" dirty="0" err="1" smtClean="0">
                <a:solidFill>
                  <a:schemeClr val="tx1"/>
                </a:solidFill>
              </a:rPr>
              <a:t>edema,Acute</a:t>
            </a:r>
            <a:r>
              <a:rPr lang="en-US" sz="2400" dirty="0" smtClean="0">
                <a:solidFill>
                  <a:schemeClr val="tx1"/>
                </a:solidFill>
              </a:rPr>
              <a:t> Respiratory Distress Syndrome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Heart          </a:t>
            </a:r>
            <a:r>
              <a:rPr lang="en-US" sz="2400" dirty="0" err="1" smtClean="0">
                <a:solidFill>
                  <a:schemeClr val="tx1"/>
                </a:solidFill>
              </a:rPr>
              <a:t>Arrhythmias,Contractily</a:t>
            </a:r>
            <a:r>
              <a:rPr lang="en-US" sz="2400" dirty="0" smtClean="0">
                <a:solidFill>
                  <a:schemeClr val="tx1"/>
                </a:solidFill>
              </a:rPr>
              <a:t> abnormalities</a:t>
            </a:r>
          </a:p>
          <a:p>
            <a:pPr algn="l" rtl="0"/>
            <a:endParaRPr lang="en-US" sz="2400" dirty="0">
              <a:solidFill>
                <a:schemeClr val="tx1"/>
              </a:solidFill>
            </a:endParaRPr>
          </a:p>
          <a:p>
            <a:pPr algn="l" rtl="0"/>
            <a:r>
              <a:rPr lang="en-US" sz="2400" dirty="0" smtClean="0">
                <a:solidFill>
                  <a:schemeClr val="tx1"/>
                </a:solidFill>
              </a:rPr>
              <a:t>Fluid and Electrolyte balance</a:t>
            </a:r>
          </a:p>
          <a:p>
            <a:pPr algn="l" rtl="0"/>
            <a:endParaRPr lang="en-US" sz="2800" dirty="0" smtClean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Sympathetic nervous system Hyperactivity with Increased catecholamine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Renin/Angiotensin system activity and Inflammatory cytokines (IL6)  </a:t>
            </a: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endParaRPr lang="en-US" sz="2800" dirty="0" smtClean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   </a:t>
            </a:r>
          </a:p>
        </p:txBody>
      </p:sp>
      <p:sp>
        <p:nvSpPr>
          <p:cNvPr id="4" name="Right Arrow 3"/>
          <p:cNvSpPr/>
          <p:nvPr/>
        </p:nvSpPr>
        <p:spPr>
          <a:xfrm>
            <a:off x="1456981" y="1323832"/>
            <a:ext cx="720000" cy="180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ight Arrow 4"/>
          <p:cNvSpPr/>
          <p:nvPr/>
        </p:nvSpPr>
        <p:spPr>
          <a:xfrm>
            <a:off x="1552515" y="2249302"/>
            <a:ext cx="720000" cy="180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1561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901" y="127427"/>
            <a:ext cx="10786786" cy="759678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Patient Evaluation</a:t>
            </a:r>
            <a:endParaRPr lang="fa-IR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900" y="887105"/>
            <a:ext cx="10909615" cy="5813946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The hallmark of SAH is </a:t>
            </a:r>
            <a:r>
              <a:rPr lang="en-US" sz="2400" dirty="0" err="1" smtClean="0">
                <a:solidFill>
                  <a:schemeClr val="tx1"/>
                </a:solidFill>
              </a:rPr>
              <a:t>Sudden,Severe</a:t>
            </a:r>
            <a:r>
              <a:rPr lang="en-US" sz="2400" dirty="0" smtClean="0">
                <a:solidFill>
                  <a:schemeClr val="tx1"/>
                </a:solidFill>
              </a:rPr>
              <a:t> headache(or worst headache of life)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Headache to reach maximum severity </a:t>
            </a:r>
            <a:r>
              <a:rPr lang="en-US" sz="2400" dirty="0" err="1" smtClean="0">
                <a:solidFill>
                  <a:schemeClr val="tx1"/>
                </a:solidFill>
              </a:rPr>
              <a:t>Instaneously</a:t>
            </a:r>
            <a:r>
              <a:rPr lang="en-US" sz="2400" dirty="0" smtClean="0">
                <a:solidFill>
                  <a:schemeClr val="tx1"/>
                </a:solidFill>
              </a:rPr>
              <a:t>, 20% of patients escalate over 1 to 5 min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err="1" smtClean="0">
                <a:solidFill>
                  <a:schemeClr val="tx1"/>
                </a:solidFill>
              </a:rPr>
              <a:t>Vomiting,neck</a:t>
            </a:r>
            <a:r>
              <a:rPr lang="en-US" sz="2400" dirty="0" smtClean="0">
                <a:solidFill>
                  <a:schemeClr val="tx1"/>
                </a:solidFill>
              </a:rPr>
              <a:t> pain or </a:t>
            </a:r>
            <a:r>
              <a:rPr lang="en-US" sz="2400" dirty="0" err="1" smtClean="0">
                <a:solidFill>
                  <a:schemeClr val="tx1"/>
                </a:solidFill>
              </a:rPr>
              <a:t>stiffness,focal</a:t>
            </a:r>
            <a:r>
              <a:rPr lang="en-US" sz="2400" dirty="0" smtClean="0">
                <a:solidFill>
                  <a:schemeClr val="tx1"/>
                </a:solidFill>
              </a:rPr>
              <a:t> neurological deficit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Missed Diagnosis can occurs in 12% usually in neurologically intact patients</a:t>
            </a:r>
          </a:p>
        </p:txBody>
      </p:sp>
    </p:spTree>
    <p:extLst>
      <p:ext uri="{BB962C8B-B14F-4D97-AF65-F5344CB8AC3E}">
        <p14:creationId xmlns:p14="http://schemas.microsoft.com/office/powerpoint/2010/main" val="419522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901" y="127427"/>
            <a:ext cx="10786786" cy="759678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Patient Evaluation</a:t>
            </a:r>
            <a:endParaRPr lang="fa-IR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900" y="887105"/>
            <a:ext cx="11114333" cy="5813946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ACA Aneurysm          Transient bilateral low extremity weakness,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MCA Aneurysm          </a:t>
            </a:r>
            <a:r>
              <a:rPr lang="en-US" sz="2400" dirty="0" err="1" smtClean="0">
                <a:solidFill>
                  <a:schemeClr val="tx1"/>
                </a:solidFill>
              </a:rPr>
              <a:t>Hemiparesis,Paresthesia,Hemianopsia,Dysphasia</a:t>
            </a:r>
            <a:endParaRPr lang="en-US" sz="2400" dirty="0" smtClean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Internal carotid   </a:t>
            </a:r>
            <a:r>
              <a:rPr lang="en-US" sz="2400" dirty="0" err="1" smtClean="0">
                <a:solidFill>
                  <a:schemeClr val="tx1"/>
                </a:solidFill>
              </a:rPr>
              <a:t>P.Com</a:t>
            </a:r>
            <a:r>
              <a:rPr lang="en-US" sz="2400" dirty="0" smtClean="0">
                <a:solidFill>
                  <a:schemeClr val="tx1"/>
                </a:solidFill>
              </a:rPr>
              <a:t> Junction Aneurysm          3</a:t>
            </a:r>
            <a:r>
              <a:rPr lang="en-US" sz="2400" baseline="30000" dirty="0" smtClean="0">
                <a:solidFill>
                  <a:schemeClr val="tx1"/>
                </a:solidFill>
              </a:rPr>
              <a:t>rd</a:t>
            </a:r>
            <a:r>
              <a:rPr lang="en-US" sz="2400" dirty="0" smtClean="0">
                <a:solidFill>
                  <a:schemeClr val="tx1"/>
                </a:solidFill>
              </a:rPr>
              <a:t> nerve palsy or unilateral retro-orbital pain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Superior Cerebellar A. Aneurysm          3</a:t>
            </a:r>
            <a:r>
              <a:rPr lang="en-US" sz="2400" baseline="30000" dirty="0" smtClean="0">
                <a:solidFill>
                  <a:schemeClr val="tx1"/>
                </a:solidFill>
              </a:rPr>
              <a:t>rd</a:t>
            </a:r>
            <a:r>
              <a:rPr lang="en-US" sz="2400" dirty="0" smtClean="0">
                <a:solidFill>
                  <a:schemeClr val="tx1"/>
                </a:solidFill>
              </a:rPr>
              <a:t> nerve palsy</a:t>
            </a:r>
          </a:p>
          <a:p>
            <a:pPr marL="0" indent="0" algn="l" rtl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 algn="l" rtl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Carotid-Ophthalmic Aneurysm          Unilateral visual loss or Visual field defect</a:t>
            </a:r>
          </a:p>
        </p:txBody>
      </p:sp>
      <p:sp>
        <p:nvSpPr>
          <p:cNvPr id="4" name="Right Arrow 3"/>
          <p:cNvSpPr/>
          <p:nvPr/>
        </p:nvSpPr>
        <p:spPr>
          <a:xfrm>
            <a:off x="2388358" y="1078172"/>
            <a:ext cx="720000" cy="180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ight Arrow 4"/>
          <p:cNvSpPr/>
          <p:nvPr/>
        </p:nvSpPr>
        <p:spPr>
          <a:xfrm>
            <a:off x="2388358" y="2017850"/>
            <a:ext cx="720000" cy="180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Minus 8"/>
          <p:cNvSpPr/>
          <p:nvPr/>
        </p:nvSpPr>
        <p:spPr>
          <a:xfrm>
            <a:off x="2524836" y="3056819"/>
            <a:ext cx="223522" cy="81886"/>
          </a:xfrm>
          <a:prstGeom prst="mathMinu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1" name="Right Arrow 10"/>
          <p:cNvSpPr/>
          <p:nvPr/>
        </p:nvSpPr>
        <p:spPr>
          <a:xfrm>
            <a:off x="6348483" y="3018454"/>
            <a:ext cx="720000" cy="21866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ight Arrow 11"/>
          <p:cNvSpPr/>
          <p:nvPr/>
        </p:nvSpPr>
        <p:spPr>
          <a:xfrm>
            <a:off x="4916578" y="4383205"/>
            <a:ext cx="720000" cy="180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ight Arrow 12"/>
          <p:cNvSpPr/>
          <p:nvPr/>
        </p:nvSpPr>
        <p:spPr>
          <a:xfrm>
            <a:off x="4556578" y="5346181"/>
            <a:ext cx="720000" cy="180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7720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21</TotalTime>
  <Words>1365</Words>
  <Application>Microsoft Office PowerPoint</Application>
  <PresentationFormat>Custom</PresentationFormat>
  <Paragraphs>271</Paragraphs>
  <Slides>39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Facet</vt:lpstr>
      <vt:lpstr>PowerPoint Presentation</vt:lpstr>
      <vt:lpstr>Perioperative Management of Subarachnoid Hemorrhage</vt:lpstr>
      <vt:lpstr>Definitions and Epidemiology</vt:lpstr>
      <vt:lpstr>Pathophysiology</vt:lpstr>
      <vt:lpstr>PowerPoint Presentation</vt:lpstr>
      <vt:lpstr>Early Brain Injury and Delayed Cerebral Ischemia</vt:lpstr>
      <vt:lpstr>PowerPoint Presentation</vt:lpstr>
      <vt:lpstr>Patient Evaluation</vt:lpstr>
      <vt:lpstr>Patient Evaluation</vt:lpstr>
      <vt:lpstr>Diagnosis</vt:lpstr>
      <vt:lpstr>PowerPoint Presentation</vt:lpstr>
      <vt:lpstr>PowerPoint Presentation</vt:lpstr>
      <vt:lpstr>PowerPoint Presentation</vt:lpstr>
      <vt:lpstr>Lumbar Puncture   </vt:lpstr>
      <vt:lpstr>MRI and MRA   </vt:lpstr>
      <vt:lpstr>PowerPoint Presentation</vt:lpstr>
      <vt:lpstr>Catheter Digital Subtraction Angiography and CTA   </vt:lpstr>
      <vt:lpstr>Catheter Digital Subtraction Angiography and CTA   </vt:lpstr>
      <vt:lpstr>Perimesencephalic SAH</vt:lpstr>
      <vt:lpstr>Convexity SAH</vt:lpstr>
      <vt:lpstr>   </vt:lpstr>
      <vt:lpstr>PowerPoint Presentation</vt:lpstr>
      <vt:lpstr>PowerPoint Presentation</vt:lpstr>
      <vt:lpstr>Clinical Grading   </vt:lpstr>
      <vt:lpstr>PowerPoint Presentation</vt:lpstr>
      <vt:lpstr>General Management  </vt:lpstr>
      <vt:lpstr>Investigations  </vt:lpstr>
      <vt:lpstr>Monitoring  </vt:lpstr>
      <vt:lpstr>Nursing Care  </vt:lpstr>
      <vt:lpstr>Medications  </vt:lpstr>
      <vt:lpstr>Medications  </vt:lpstr>
      <vt:lpstr>Medications  </vt:lpstr>
      <vt:lpstr>Specific Complications of SAH   </vt:lpstr>
      <vt:lpstr>Rebleeding  </vt:lpstr>
      <vt:lpstr>Hydrocephalus   </vt:lpstr>
      <vt:lpstr>PowerPoint Presentation</vt:lpstr>
      <vt:lpstr>IVH and Increased ICP   </vt:lpstr>
      <vt:lpstr>Follow up After Aneurysmal SAH  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borna</dc:creator>
  <cp:lastModifiedBy>MA-SalehRiyahi-PC</cp:lastModifiedBy>
  <cp:revision>4</cp:revision>
  <dcterms:created xsi:type="dcterms:W3CDTF">2017-10-23T08:55:16Z</dcterms:created>
  <dcterms:modified xsi:type="dcterms:W3CDTF">2021-10-04T09:23:56Z</dcterms:modified>
</cp:coreProperties>
</file>