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96" r:id="rId2"/>
    <p:sldMasterId id="2147483708" r:id="rId3"/>
    <p:sldMasterId id="2147483720" r:id="rId4"/>
    <p:sldMasterId id="2147483732" r:id="rId5"/>
    <p:sldMasterId id="2147483756" r:id="rId6"/>
    <p:sldMasterId id="2147483780" r:id="rId7"/>
    <p:sldMasterId id="2147483792" r:id="rId8"/>
    <p:sldMasterId id="2147483833" r:id="rId9"/>
    <p:sldMasterId id="2147483850" r:id="rId10"/>
  </p:sldMasterIdLst>
  <p:sldIdLst>
    <p:sldId id="256" r:id="rId11"/>
    <p:sldId id="257" r:id="rId12"/>
    <p:sldId id="258" r:id="rId13"/>
    <p:sldId id="259" r:id="rId14"/>
    <p:sldId id="260" r:id="rId15"/>
    <p:sldId id="261" r:id="rId16"/>
    <p:sldId id="285" r:id="rId17"/>
    <p:sldId id="286" r:id="rId18"/>
    <p:sldId id="287" r:id="rId19"/>
    <p:sldId id="288" r:id="rId20"/>
    <p:sldId id="280" r:id="rId21"/>
    <p:sldId id="289" r:id="rId22"/>
    <p:sldId id="290" r:id="rId23"/>
    <p:sldId id="299" r:id="rId24"/>
    <p:sldId id="296" r:id="rId25"/>
    <p:sldId id="297" r:id="rId26"/>
    <p:sldId id="262" r:id="rId27"/>
    <p:sldId id="298" r:id="rId28"/>
    <p:sldId id="263" r:id="rId29"/>
    <p:sldId id="264" r:id="rId30"/>
    <p:sldId id="301" r:id="rId31"/>
    <p:sldId id="265" r:id="rId32"/>
    <p:sldId id="266" r:id="rId33"/>
    <p:sldId id="267" r:id="rId34"/>
    <p:sldId id="268" r:id="rId35"/>
    <p:sldId id="269" r:id="rId36"/>
    <p:sldId id="270" r:id="rId37"/>
    <p:sldId id="271" r:id="rId38"/>
    <p:sldId id="272" r:id="rId39"/>
    <p:sldId id="273" r:id="rId40"/>
    <p:sldId id="274" r:id="rId41"/>
    <p:sldId id="276" r:id="rId42"/>
    <p:sldId id="275" r:id="rId43"/>
    <p:sldId id="277" r:id="rId44"/>
    <p:sldId id="279" r:id="rId45"/>
    <p:sldId id="278" r:id="rId4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43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viewProps" Target="viewProps.xml"/><Relationship Id="rId8" Type="http://schemas.openxmlformats.org/officeDocument/2006/relationships/slideMaster" Target="slideMasters/slideMaster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a:t>Click to edit Master title style</a:t>
            </a:r>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FB6BFC2-C051-4EFE-9C76-1CD4CB8388C2}" type="datetimeFigureOut">
              <a:rPr lang="fa-IR" smtClean="0"/>
              <a:pPr/>
              <a:t>1442/12/17</a:t>
            </a:fld>
            <a:endParaRPr lang="fa-I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fa-I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32020E97-1A1D-4E36-AF14-37F592E67205}"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Tree>
    <p:extLst>
      <p:ext uri="{BB962C8B-B14F-4D97-AF65-F5344CB8AC3E}">
        <p14:creationId xmlns:p14="http://schemas.microsoft.com/office/powerpoint/2010/main" val="286441920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1051188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Tree>
    <p:extLst>
      <p:ext uri="{BB962C8B-B14F-4D97-AF65-F5344CB8AC3E}">
        <p14:creationId xmlns:p14="http://schemas.microsoft.com/office/powerpoint/2010/main" val="393748064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6" name="Slide Number Placeholder 5"/>
          <p:cNvSpPr>
            <a:spLocks noGrp="1"/>
          </p:cNvSpPr>
          <p:nvPr>
            <p:ph type="sldNum" sz="quarter" idx="12"/>
          </p:nvPr>
        </p:nvSpPr>
        <p:spPr/>
        <p:txBody>
          <a:bodyPr/>
          <a:lstStyle/>
          <a:p>
            <a:fld id="{6BF61F01-8805-4C15-9D42-A3BBDC2D4D07}"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05734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6" name="Slide Number Placeholder 5"/>
          <p:cNvSpPr>
            <a:spLocks noGrp="1"/>
          </p:cNvSpPr>
          <p:nvPr>
            <p:ph type="sldNum" sz="quarter" idx="12"/>
          </p:nvPr>
        </p:nvSpPr>
        <p:spPr/>
        <p:txBody>
          <a:bodyPr/>
          <a:lstStyle/>
          <a:p>
            <a:fld id="{E649BB8B-67FC-4F96-8999-F313DCD53F1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9926449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9709925A-D0CA-4AB2-B54D-20E578E697C4}"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07827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3C04B99-AEEE-4CFD-992F-5E3FCBC5642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759514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59D335AB-69C4-4256-AB5C-E251FF38CF1C}"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90408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A618204-A026-4B3B-BA1E-DBB8BFF495A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416599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ltLang="en-US">
              <a:solidFill>
                <a:srgbClr val="000000"/>
              </a:solidFill>
            </a:endParaRP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1EA2ED4C-986B-4DE6-B51F-F99A18B89ACE}"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9888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a:xfrm>
            <a:off x="457200" y="6556248"/>
            <a:ext cx="3657600" cy="228600"/>
          </a:xfrm>
        </p:spPr>
        <p:txBody>
          <a:bodyPr/>
          <a:lstStyle/>
          <a:p>
            <a:endParaRPr lang="fa-I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32020E97-1A1D-4E36-AF14-37F592E67205}" type="slidenum">
              <a:rPr lang="fa-IR" smtClean="0"/>
              <a:pPr/>
              <a:t>‹#›</a:t>
            </a:fld>
            <a:endParaRPr lang="fa-I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ltLang="en-US">
              <a:solidFill>
                <a:srgbClr val="000000"/>
              </a:solidFill>
            </a:endParaRP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4F841F7-8012-416F-B0A2-1BD6064BEC0D}"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7009411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ltLang="en-US">
              <a:solidFill>
                <a:srgbClr val="000000"/>
              </a:solidFill>
            </a:endParaRP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D940407-9BA3-4F77-9FB7-59D06DC946FD}"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7697836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26BAB9F-76FB-4F5F-821B-391AE0AC36D8}"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2959257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D33319C-843A-479C-A38A-A8E6C87307A0}"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687575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ltLang="en-US">
              <a:solidFill>
                <a:srgbClr val="000000"/>
              </a:solidFill>
            </a:endParaRP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87032944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ltLang="en-US">
              <a:solidFill>
                <a:srgbClr val="000000"/>
              </a:solidFill>
            </a:endParaRP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582248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0" fontAlgn="base">
              <a:spcBef>
                <a:spcPct val="0"/>
              </a:spcBef>
              <a:spcAft>
                <a:spcPct val="0"/>
              </a:spcAft>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rtl="0" fontAlgn="base">
              <a:spcBef>
                <a:spcPct val="0"/>
              </a:spcBef>
              <a:spcAft>
                <a:spcPct val="0"/>
              </a:spcAft>
              <a:defRPr/>
            </a:pPr>
            <a:endParaRPr lang="en-US" altLang="en-US">
              <a:solidFill>
                <a:srgbClr val="000000"/>
              </a:solidFill>
            </a:endParaRP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53047030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0" fontAlgn="base">
              <a:spcBef>
                <a:spcPct val="0"/>
              </a:spcBef>
              <a:spcAft>
                <a:spcPct val="0"/>
              </a:spcAft>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rtl="0" fontAlgn="base">
              <a:spcBef>
                <a:spcPct val="0"/>
              </a:spcBef>
              <a:spcAft>
                <a:spcPct val="0"/>
              </a:spcAft>
              <a:defRPr/>
            </a:pPr>
            <a:endParaRPr lang="en-US" altLang="en-US">
              <a:solidFill>
                <a:srgbClr val="000000"/>
              </a:solidFill>
            </a:endParaRP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9469943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0" fontAlgn="base">
              <a:spcBef>
                <a:spcPct val="0"/>
              </a:spcBef>
              <a:spcAft>
                <a:spcPct val="0"/>
              </a:spcAft>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rtl="0" fontAlgn="base">
              <a:spcBef>
                <a:spcPct val="0"/>
              </a:spcBef>
              <a:spcAft>
                <a:spcPct val="0"/>
              </a:spcAft>
              <a:defRPr/>
            </a:pPr>
            <a:endParaRPr lang="en-US" altLang="en-US">
              <a:solidFill>
                <a:srgbClr val="000000"/>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63908190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BF61F01-8805-4C15-9D42-A3BBDC2D4D07}"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1692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2428622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649BB8B-67FC-4F96-8999-F313DCD53F1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9616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0373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031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76785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3199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438276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027402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20968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2613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524481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48957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54335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301175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97200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68927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32655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78298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2613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a:t>Click to edit Master title style</a:t>
            </a:r>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fa-IR"/>
          </a:p>
        </p:txBody>
      </p:sp>
      <p:sp>
        <p:nvSpPr>
          <p:cNvPr id="6" name="Slide Number Placeholder 5"/>
          <p:cNvSpPr>
            <a:spLocks noGrp="1"/>
          </p:cNvSpPr>
          <p:nvPr>
            <p:ph type="sldNum" sz="quarter" idx="12"/>
          </p:nvPr>
        </p:nvSpPr>
        <p:spPr>
          <a:xfrm>
            <a:off x="6733952" y="6555112"/>
            <a:ext cx="588336" cy="228600"/>
          </a:xfrm>
        </p:spPr>
        <p:txBody>
          <a:bodyPr/>
          <a:lstStyle/>
          <a:p>
            <a:fld id="{32020E97-1A1D-4E36-AF14-37F592E67205}" type="slidenum">
              <a:rPr lang="fa-IR" smtClean="0"/>
              <a:pPr/>
              <a:t>‹#›</a:t>
            </a:fld>
            <a:endParaRPr lang="fa-I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762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3302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772965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27456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23724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71649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7062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84142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166947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7083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56124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597949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07140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04718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89311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59818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1219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55721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76273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5511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965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545082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659771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835296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07461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5942162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053563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04962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56343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9879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84683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540471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177440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24592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618101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5886423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3730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9709925A-D0CA-4AB2-B54D-20E578E697C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24629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03C04B99-AEEE-4CFD-992F-5E3FCBC564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78561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59D335AB-69C4-4256-AB5C-E251FF38CF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4228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CFB6BFC2-C051-4EFE-9C76-1CD4CB8388C2}" type="datetimeFigureOut">
              <a:rPr lang="fa-IR" smtClean="0"/>
              <a:pPr/>
              <a:t>1442/12/17</a:t>
            </a:fld>
            <a:endParaRPr lang="fa-I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fa-IR"/>
          </a:p>
        </p:txBody>
      </p:sp>
      <p:sp>
        <p:nvSpPr>
          <p:cNvPr id="4" name="Slide Number Placeholder 3"/>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EA618204-A026-4B3B-BA1E-DBB8BFF495A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22076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1EA2ED4C-986B-4DE6-B51F-F99A18B89AC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590407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B4F841F7-8012-416F-B0A2-1BD6064BEC0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16618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4D940407-9BA3-4F77-9FB7-59D06DC946F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40739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526BAB9F-76FB-4F5F-821B-391AE0AC36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943462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BD33319C-843A-479C-A38A-A8E6C87307A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06419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BF61F01-8805-4C15-9D42-A3BBDC2D4D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0339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649BB8B-67FC-4F96-8999-F313DCD53F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5945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34818" name="Rectangle 2"/>
          <p:cNvSpPr>
            <a:spLocks noGrp="1" noChangeArrowheads="1"/>
          </p:cNvSpPr>
          <p:nvPr>
            <p:ph type="ctrTitle"/>
          </p:nvPr>
        </p:nvSpPr>
        <p:spPr>
          <a:xfrm>
            <a:off x="685800" y="990600"/>
            <a:ext cx="7772400" cy="1371600"/>
          </a:xfrm>
        </p:spPr>
        <p:txBody>
          <a:bodyPr/>
          <a:lstStyle>
            <a:lvl1pPr>
              <a:defRPr sz="4000"/>
            </a:lvl1pPr>
          </a:lstStyle>
          <a:p>
            <a:pPr lvl="0"/>
            <a:r>
              <a:rPr lang="en-US" altLang="en-US" noProof="0"/>
              <a:t>Click to edit Master title style</a:t>
            </a:r>
          </a:p>
        </p:txBody>
      </p:sp>
      <p:sp>
        <p:nvSpPr>
          <p:cNvPr id="348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en-US" altLang="en-US" noProof="0"/>
              <a:t>Click to edit Master subtitle style</a:t>
            </a:r>
          </a:p>
        </p:txBody>
      </p:sp>
      <p:sp>
        <p:nvSpPr>
          <p:cNvPr id="5" name="Date Placeholder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6553200" y="6248400"/>
            <a:ext cx="1905000" cy="457200"/>
          </a:xfrm>
        </p:spPr>
        <p:txBody>
          <a:bodyPr/>
          <a:lstStyle>
            <a:lvl1pPr>
              <a:defRPr/>
            </a:lvl1pPr>
          </a:lstStyle>
          <a:p>
            <a:fld id="{BB1ACA5E-0B00-475F-BDEC-5B635822050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46448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63E992D0-247E-4259-ACA2-C11A6AD201E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9630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a:t>Click to edit Master title style</a:t>
            </a:r>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2020E97-1A1D-4E36-AF14-37F592E67205}" type="slidenum">
              <a:rPr lang="fa-IR" smtClean="0"/>
              <a:pPr/>
              <a:t>‹#›</a:t>
            </a:fld>
            <a:endParaRPr lang="fa-I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B2BEAF63-6DA8-49AB-AC3A-3B11268D0C2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828096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752600"/>
            <a:ext cx="3924300" cy="426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7D9766E4-F189-41EA-9D48-AEEF5FFE744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928480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fld id="{3D6F0F64-5DCB-4C25-9AB5-9A1BF7DDC34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118168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fld id="{98992735-E269-478E-A489-342590178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41469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fld id="{97BB950D-06FB-45C7-AAD6-2BA196784AF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23671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F261F8B1-4081-4255-B667-FF10DE4A1E8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9924459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fld id="{D51B8F0E-FDB9-4C84-9D88-DCF37E35F39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28301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AF73B854-D486-4DE8-918D-9F3C202A42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97610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fld id="{E50279BF-21AA-4126-8B41-23846CE38E9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83046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6" name="Slide Number Placeholder 5"/>
          <p:cNvSpPr>
            <a:spLocks noGrp="1"/>
          </p:cNvSpPr>
          <p:nvPr>
            <p:ph type="sldNum" sz="quarter" idx="12"/>
          </p:nvPr>
        </p:nvSpPr>
        <p:spPr/>
        <p:txBody>
          <a:bodyPr/>
          <a:lstStyle/>
          <a:p>
            <a:fld id="{9709925A-D0CA-4AB2-B54D-20E578E697C4}"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2254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a:t>Click to edit Master text styles</a:t>
            </a:r>
          </a:p>
        </p:txBody>
      </p:sp>
      <p:sp>
        <p:nvSpPr>
          <p:cNvPr id="5" name="Date Placeholder 4"/>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2020E97-1A1D-4E36-AF14-37F592E67205}" type="slidenum">
              <a:rPr lang="fa-IR" smtClean="0"/>
              <a:pPr/>
              <a:t>‹#›</a:t>
            </a:fld>
            <a:endParaRPr lang="fa-I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a:t>Click icon to add picture</a:t>
            </a:r>
            <a:endParaRPr kumimoji="0"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6" name="Slide Number Placeholder 5"/>
          <p:cNvSpPr>
            <a:spLocks noGrp="1"/>
          </p:cNvSpPr>
          <p:nvPr>
            <p:ph type="sldNum" sz="quarter" idx="12"/>
          </p:nvPr>
        </p:nvSpPr>
        <p:spPr/>
        <p:txBody>
          <a:bodyPr/>
          <a:lstStyle/>
          <a:p>
            <a:fld id="{03C04B99-AEEE-4CFD-992F-5E3FCBC5642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75684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solidFill>
                <a:srgbClr val="000000"/>
              </a:solidFill>
            </a:endParaRPr>
          </a:p>
        </p:txBody>
      </p:sp>
      <p:sp>
        <p:nvSpPr>
          <p:cNvPr id="6" name="Slide Number Placeholder 5"/>
          <p:cNvSpPr>
            <a:spLocks noGrp="1"/>
          </p:cNvSpPr>
          <p:nvPr>
            <p:ph type="sldNum" sz="quarter" idx="12"/>
          </p:nvPr>
        </p:nvSpPr>
        <p:spPr/>
        <p:txBody>
          <a:bodyPr/>
          <a:lstStyle/>
          <a:p>
            <a:fld id="{59D335AB-69C4-4256-AB5C-E251FF38CF1C}"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248468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7" name="Slide Number Placeholder 6"/>
          <p:cNvSpPr>
            <a:spLocks noGrp="1"/>
          </p:cNvSpPr>
          <p:nvPr>
            <p:ph type="sldNum" sz="quarter" idx="12"/>
          </p:nvPr>
        </p:nvSpPr>
        <p:spPr/>
        <p:txBody>
          <a:bodyPr/>
          <a:lstStyle/>
          <a:p>
            <a:fld id="{EA618204-A026-4B3B-BA1E-DBB8BFF495AF}"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6744339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ltLang="en-US">
              <a:solidFill>
                <a:srgbClr val="000000"/>
              </a:solidFill>
            </a:endParaRPr>
          </a:p>
        </p:txBody>
      </p:sp>
      <p:sp>
        <p:nvSpPr>
          <p:cNvPr id="9" name="Slide Number Placeholder 8"/>
          <p:cNvSpPr>
            <a:spLocks noGrp="1"/>
          </p:cNvSpPr>
          <p:nvPr>
            <p:ph type="sldNum" sz="quarter" idx="12"/>
          </p:nvPr>
        </p:nvSpPr>
        <p:spPr/>
        <p:txBody>
          <a:bodyPr/>
          <a:lstStyle/>
          <a:p>
            <a:fld id="{1EA2ED4C-986B-4DE6-B51F-F99A18B89ACE}"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70150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ltLang="en-US">
              <a:solidFill>
                <a:srgbClr val="000000"/>
              </a:solidFill>
            </a:endParaRPr>
          </a:p>
        </p:txBody>
      </p:sp>
      <p:sp>
        <p:nvSpPr>
          <p:cNvPr id="5" name="Slide Number Placeholder 4"/>
          <p:cNvSpPr>
            <a:spLocks noGrp="1"/>
          </p:cNvSpPr>
          <p:nvPr>
            <p:ph type="sldNum" sz="quarter" idx="12"/>
          </p:nvPr>
        </p:nvSpPr>
        <p:spPr/>
        <p:txBody>
          <a:bodyPr/>
          <a:lstStyle/>
          <a:p>
            <a:fld id="{B4F841F7-8012-416F-B0A2-1BD6064BEC0D}"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37259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ltLang="en-US">
              <a:solidFill>
                <a:srgbClr val="000000"/>
              </a:solidFill>
            </a:endParaRPr>
          </a:p>
        </p:txBody>
      </p:sp>
      <p:sp>
        <p:nvSpPr>
          <p:cNvPr id="4" name="Slide Number Placeholder 3"/>
          <p:cNvSpPr>
            <a:spLocks noGrp="1"/>
          </p:cNvSpPr>
          <p:nvPr>
            <p:ph type="sldNum" sz="quarter" idx="12"/>
          </p:nvPr>
        </p:nvSpPr>
        <p:spPr/>
        <p:txBody>
          <a:bodyPr/>
          <a:lstStyle/>
          <a:p>
            <a:fld id="{4D940407-9BA3-4F77-9FB7-59D06DC946FD}"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882002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7" name="Slide Number Placeholder 6"/>
          <p:cNvSpPr>
            <a:spLocks noGrp="1"/>
          </p:cNvSpPr>
          <p:nvPr>
            <p:ph type="sldNum" sz="quarter" idx="12"/>
          </p:nvPr>
        </p:nvSpPr>
        <p:spPr/>
        <p:txBody>
          <a:bodyPr/>
          <a:lstStyle/>
          <a:p>
            <a:fld id="{526BAB9F-76FB-4F5F-821B-391AE0AC36D8}"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10337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solidFill>
                <a:srgbClr val="000000"/>
              </a:solidFill>
            </a:endParaRPr>
          </a:p>
        </p:txBody>
      </p:sp>
      <p:sp>
        <p:nvSpPr>
          <p:cNvPr id="7" name="Slide Number Placeholder 6"/>
          <p:cNvSpPr>
            <a:spLocks noGrp="1"/>
          </p:cNvSpPr>
          <p:nvPr>
            <p:ph type="sldNum" sz="quarter" idx="12"/>
          </p:nvPr>
        </p:nvSpPr>
        <p:spPr/>
        <p:txBody>
          <a:bodyPr/>
          <a:lstStyle/>
          <a:p>
            <a:fld id="{BD33319C-843A-479C-A38A-A8E6C87307A0}" type="slidenum">
              <a:rPr lang="en-US" altLang="en-US" smtClean="0">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235953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Tree>
    <p:extLst>
      <p:ext uri="{BB962C8B-B14F-4D97-AF65-F5344CB8AC3E}">
        <p14:creationId xmlns:p14="http://schemas.microsoft.com/office/powerpoint/2010/main" val="6138104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6BFC2-C051-4EFE-9C76-1CD4CB8388C2}" type="datetimeFigureOut">
              <a:rPr lang="fa-IR" smtClean="0"/>
              <a:pPr/>
              <a:t>1442/12/17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2020E97-1A1D-4E36-AF14-37F592E67205}"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09228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theme" Target="../theme/theme10.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theme" Target="../theme/theme9.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a:t>Click to edit Master title style</a:t>
            </a:r>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FB6BFC2-C051-4EFE-9C76-1CD4CB8388C2}" type="datetimeFigureOut">
              <a:rPr lang="fa-IR" smtClean="0"/>
              <a:pPr/>
              <a:t>1442/12/17</a:t>
            </a:fld>
            <a:endParaRPr lang="fa-I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fa-I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32020E97-1A1D-4E36-AF14-37F592E67205}"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CFB6BFC2-C051-4EFE-9C76-1CD4CB8388C2}" type="datetimeFigureOut">
              <a:rPr lang="fa-IR" smtClean="0"/>
              <a:pPr/>
              <a:t>1442/12/17</a:t>
            </a:fld>
            <a:endParaRPr lang="fa-I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32020E97-1A1D-4E36-AF14-37F592E67205}" type="slidenum">
              <a:rPr lang="fa-IR" smtClean="0"/>
              <a:pPr/>
              <a:t>‹#›</a:t>
            </a:fld>
            <a:endParaRPr lang="fa-IR"/>
          </a:p>
        </p:txBody>
      </p:sp>
    </p:spTree>
    <p:extLst>
      <p:ext uri="{BB962C8B-B14F-4D97-AF65-F5344CB8AC3E}">
        <p14:creationId xmlns:p14="http://schemas.microsoft.com/office/powerpoint/2010/main" val="2973987966"/>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78277844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15956830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9267455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51238516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17002234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303AB8DF-56D2-4D3C-8DA1-EB11DCD0B18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0347046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rtl="0" eaLnBrk="0" fontAlgn="base" hangingPunct="0">
              <a:spcBef>
                <a:spcPct val="0"/>
              </a:spcBef>
              <a:spcAft>
                <a:spcPct val="0"/>
              </a:spcAft>
              <a:defRPr/>
            </a:pPr>
            <a:endParaRPr lang="fa-IR">
              <a:solidFill>
                <a:srgbClr val="000000"/>
              </a:solidFill>
            </a:endParaRPr>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lgn="l" rtl="0" eaLnBrk="0" fontAlgn="base" hangingPunct="0">
              <a:spcBef>
                <a:spcPct val="0"/>
              </a:spcBef>
              <a:spcAft>
                <a:spcPct val="0"/>
              </a:spcAft>
              <a:defRPr/>
            </a:pPr>
            <a:endParaRPr lang="fa-IR">
              <a:solidFill>
                <a:srgbClr val="000000"/>
              </a:solidFill>
            </a:endParaRPr>
          </a:p>
        </p:txBody>
      </p:sp>
      <p:sp>
        <p:nvSpPr>
          <p:cNvPr id="33798"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vl1pPr>
          </a:lstStyle>
          <a:p>
            <a:pPr rtl="0" fontAlgn="base">
              <a:spcBef>
                <a:spcPct val="0"/>
              </a:spcBef>
              <a:spcAft>
                <a:spcPct val="0"/>
              </a:spcAft>
              <a:defRPr/>
            </a:pPr>
            <a:endParaRPr lang="en-US" altLang="en-US">
              <a:solidFill>
                <a:srgbClr val="000000"/>
              </a:solidFill>
            </a:endParaRPr>
          </a:p>
        </p:txBody>
      </p:sp>
      <p:sp>
        <p:nvSpPr>
          <p:cNvPr id="33799"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rtl="0" fontAlgn="base">
              <a:spcBef>
                <a:spcPct val="0"/>
              </a:spcBef>
              <a:spcAft>
                <a:spcPct val="0"/>
              </a:spcAft>
              <a:defRPr/>
            </a:pPr>
            <a:endParaRPr lang="en-US" altLang="en-US">
              <a:solidFill>
                <a:srgbClr val="000000"/>
              </a:solidFill>
            </a:endParaRPr>
          </a:p>
        </p:txBody>
      </p:sp>
      <p:sp>
        <p:nvSpPr>
          <p:cNvPr id="33800"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rtl="0" fontAlgn="base">
              <a:spcBef>
                <a:spcPct val="0"/>
              </a:spcBef>
              <a:spcAft>
                <a:spcPct val="0"/>
              </a:spcAft>
            </a:pPr>
            <a:fld id="{241794BC-C55E-478D-BA5D-A22D9EDB87EB}" type="slidenum">
              <a:rPr lang="en-US" altLang="en-US" smtClean="0">
                <a:solidFill>
                  <a:srgbClr val="000000"/>
                </a:solidFill>
              </a:rPr>
              <a:pPr rtl="0"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14431452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Verdana" panose="020B060403050404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Verdana" panose="020B0604030504040204" pitchFamily="34" charset="0"/>
          <a:cs typeface="Arial" panose="020B0604020202020204" pitchFamily="34" charset="0"/>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288"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3863"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3913" indent="-398463"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FB6BFC2-C051-4EFE-9C76-1CD4CB8388C2}" type="datetimeFigureOut">
              <a:rPr lang="fa-IR" smtClean="0"/>
              <a:pPr/>
              <a:t>1442/12/17</a:t>
            </a:fld>
            <a:endParaRPr lang="fa-I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32020E97-1A1D-4E36-AF14-37F592E67205}" type="slidenum">
              <a:rPr lang="fa-IR" smtClean="0"/>
              <a:pPr/>
              <a:t>‹#›</a:t>
            </a:fld>
            <a:endParaRPr lang="fa-IR"/>
          </a:p>
        </p:txBody>
      </p:sp>
    </p:spTree>
    <p:extLst>
      <p:ext uri="{BB962C8B-B14F-4D97-AF65-F5344CB8AC3E}">
        <p14:creationId xmlns:p14="http://schemas.microsoft.com/office/powerpoint/2010/main" val="4009151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b="1" dirty="0"/>
              <a:t>قصورپزشکی مرتبط با بارداری وزایمان</a:t>
            </a:r>
          </a:p>
        </p:txBody>
      </p:sp>
      <p:sp>
        <p:nvSpPr>
          <p:cNvPr id="3" name="Subtitle 2"/>
          <p:cNvSpPr>
            <a:spLocks noGrp="1"/>
          </p:cNvSpPr>
          <p:nvPr>
            <p:ph type="subTitle" idx="1"/>
          </p:nvPr>
        </p:nvSpPr>
        <p:spPr>
          <a:xfrm>
            <a:off x="1619672" y="3933056"/>
            <a:ext cx="6048672" cy="1752600"/>
          </a:xfrm>
        </p:spPr>
        <p:txBody>
          <a:bodyPr/>
          <a:lstStyle/>
          <a:p>
            <a:r>
              <a:rPr lang="fa-IR" b="1" dirty="0">
                <a:solidFill>
                  <a:schemeClr val="tx1"/>
                </a:solidFill>
              </a:rPr>
              <a:t>دکترپان ت آرمضان نژاد</a:t>
            </a:r>
          </a:p>
          <a:p>
            <a:r>
              <a:rPr lang="fa-IR" b="1" dirty="0">
                <a:solidFill>
                  <a:schemeClr val="tx1"/>
                </a:solidFill>
              </a:rPr>
              <a:t>متخصص پزشکی قانونی ومسمومیت</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827088" y="404813"/>
            <a:ext cx="7772400" cy="576262"/>
          </a:xfrm>
        </p:spPr>
        <p:txBody>
          <a:bodyPr/>
          <a:lstStyle/>
          <a:p>
            <a:pPr algn="r" eaLnBrk="1" hangingPunct="1">
              <a:spcBef>
                <a:spcPts val="500"/>
              </a:spcBef>
              <a:spcAft>
                <a:spcPts val="500"/>
              </a:spcAft>
            </a:pPr>
            <a:r>
              <a:rPr lang="ar-SA" altLang="en-US" sz="2800">
                <a:latin typeface="Times New Roman" panose="02020603050405020304" pitchFamily="18" charset="0"/>
                <a:cs typeface="Homa" pitchFamily="2" charset="-78"/>
              </a:rPr>
              <a:t>مثال 4:</a:t>
            </a:r>
          </a:p>
        </p:txBody>
      </p:sp>
      <p:sp>
        <p:nvSpPr>
          <p:cNvPr id="44035" name="Rectangle 3"/>
          <p:cNvSpPr>
            <a:spLocks noGrp="1" noChangeArrowheads="1"/>
          </p:cNvSpPr>
          <p:nvPr>
            <p:ph type="subTitle" idx="1"/>
          </p:nvPr>
        </p:nvSpPr>
        <p:spPr>
          <a:xfrm>
            <a:off x="250825" y="2708275"/>
            <a:ext cx="8424863" cy="5400675"/>
          </a:xfrm>
        </p:spPr>
        <p:txBody>
          <a:bodyPr/>
          <a:lstStyle/>
          <a:p>
            <a:pPr algn="just" rtl="1" eaLnBrk="1" hangingPunct="1">
              <a:lnSpc>
                <a:spcPct val="150000"/>
              </a:lnSpc>
            </a:pPr>
            <a:r>
              <a:rPr lang="ar-SA" altLang="en-US" sz="2000">
                <a:latin typeface="Times New Roman" panose="02020603050405020304" pitchFamily="18" charset="0"/>
                <a:cs typeface="Titr" pitchFamily="2" charset="-78"/>
              </a:rPr>
              <a:t>پزشك جراح روز بعد از عمل جراحي توسط پرستار كشيك تلفني از وخيم شدن حال بيمار مطلع شده و به صدور دستورات تلفني اكتفا كرده و از حضور بر بالين بيمار خودداري نمود. در نتيجه بيمار دچار عوارضي گرديده يا فوت نموده </a:t>
            </a:r>
            <a:r>
              <a:rPr lang="ar-SA" altLang="en-US" sz="2000">
                <a:solidFill>
                  <a:srgbClr val="FFFF99"/>
                </a:solidFill>
                <a:latin typeface="Times New Roman" panose="02020603050405020304" pitchFamily="18" charset="0"/>
                <a:cs typeface="Titr" pitchFamily="2" charset="-78"/>
              </a:rPr>
              <a:t> </a:t>
            </a:r>
            <a:r>
              <a:rPr lang="ar-SA" altLang="en-US" sz="2000">
                <a:latin typeface="Times New Roman" panose="02020603050405020304" pitchFamily="18" charset="0"/>
                <a:cs typeface="Titr" pitchFamily="2" charset="-78"/>
              </a:rPr>
              <a:t>(بي مبالاتي)</a:t>
            </a:r>
          </a:p>
          <a:p>
            <a:pPr algn="just" rtl="1" eaLnBrk="1" hangingPunct="1">
              <a:lnSpc>
                <a:spcPct val="150000"/>
              </a:lnSpc>
            </a:pPr>
            <a:r>
              <a:rPr lang="ar-SA" altLang="en-US" sz="2000">
                <a:latin typeface="Times New Roman" panose="02020603050405020304" pitchFamily="18" charset="0"/>
                <a:cs typeface="Titr" pitchFamily="2" charset="-78"/>
              </a:rPr>
              <a:t>پزشك در مواجهه با بيمار مسموم يا مارگزيده از انجام برخي اقدامات روتين مثل تجويز آنتي سرم لازم خودداري نموده, در نتيجه بيمار دچار عوارضي گرديده است (بي مبالاتي)</a:t>
            </a:r>
            <a:endParaRPr lang="en-US" altLang="en-US" sz="2000">
              <a:latin typeface="Times New Roman" panose="02020603050405020304" pitchFamily="18" charset="0"/>
              <a:cs typeface="Titr" pitchFamily="2" charset="-78"/>
            </a:endParaRPr>
          </a:p>
        </p:txBody>
      </p:sp>
    </p:spTree>
    <p:extLst>
      <p:ext uri="{BB962C8B-B14F-4D97-AF65-F5344CB8AC3E}">
        <p14:creationId xmlns:p14="http://schemas.microsoft.com/office/powerpoint/2010/main" val="635970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286000" y="2674948"/>
            <a:ext cx="4572000" cy="1508105"/>
          </a:xfrm>
          <a:prstGeom prst="rect">
            <a:avLst/>
          </a:prstGeom>
        </p:spPr>
        <p:txBody>
          <a:bodyPr>
            <a:spAutoFit/>
          </a:bodyPr>
          <a:lstStyle/>
          <a:p>
            <a:pPr marL="521208" lvl="1" indent="-228600">
              <a:spcBef>
                <a:spcPts val="500"/>
              </a:spcBef>
              <a:buClr>
                <a:srgbClr val="F9B639"/>
              </a:buClr>
              <a:buSzPct val="80000"/>
              <a:buFont typeface="Wingdings 2"/>
              <a:buChar char=""/>
            </a:pPr>
            <a:r>
              <a:rPr lang="fa-IR" sz="2300" dirty="0">
                <a:solidFill>
                  <a:prstClr val="black">
                    <a:tint val="85000"/>
                  </a:prstClr>
                </a:solidFill>
              </a:rPr>
              <a:t>2)بی احتیاطی یعنی اینکه عملی انجام گرفته است که از نظر علمی واصول پزشکی نبایستی انجام می گرفت</a:t>
            </a:r>
          </a:p>
        </p:txBody>
      </p:sp>
    </p:spTree>
    <p:extLst>
      <p:ext uri="{BB962C8B-B14F-4D97-AF65-F5344CB8AC3E}">
        <p14:creationId xmlns:p14="http://schemas.microsoft.com/office/powerpoint/2010/main" val="3240083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ctrTitle"/>
          </p:nvPr>
        </p:nvSpPr>
        <p:spPr>
          <a:xfrm>
            <a:off x="827088" y="404813"/>
            <a:ext cx="7772400" cy="576262"/>
          </a:xfrm>
        </p:spPr>
        <p:txBody>
          <a:bodyPr/>
          <a:lstStyle/>
          <a:p>
            <a:pPr algn="r" eaLnBrk="1" hangingPunct="1">
              <a:spcBef>
                <a:spcPts val="500"/>
              </a:spcBef>
              <a:spcAft>
                <a:spcPts val="500"/>
              </a:spcAft>
            </a:pPr>
            <a:r>
              <a:rPr lang="ar-SA" altLang="en-US" sz="2800">
                <a:solidFill>
                  <a:srgbClr val="FFFF99"/>
                </a:solidFill>
                <a:latin typeface="Times New Roman" panose="02020603050405020304" pitchFamily="18" charset="0"/>
                <a:cs typeface="Homa" pitchFamily="2" charset="-78"/>
              </a:rPr>
              <a:t>مثال 1:</a:t>
            </a:r>
          </a:p>
        </p:txBody>
      </p:sp>
      <p:sp>
        <p:nvSpPr>
          <p:cNvPr id="46083" name="Rectangle 3"/>
          <p:cNvSpPr>
            <a:spLocks noGrp="1" noChangeArrowheads="1"/>
          </p:cNvSpPr>
          <p:nvPr>
            <p:ph type="subTitle" idx="1"/>
          </p:nvPr>
        </p:nvSpPr>
        <p:spPr>
          <a:xfrm>
            <a:off x="323850" y="2852738"/>
            <a:ext cx="8424863" cy="5400675"/>
          </a:xfrm>
        </p:spPr>
        <p:txBody>
          <a:bodyPr/>
          <a:lstStyle/>
          <a:p>
            <a:pPr algn="just" rtl="1" eaLnBrk="1" hangingPunct="1"/>
            <a:r>
              <a:rPr lang="fa-IR" altLang="en-US" sz="4800">
                <a:latin typeface="Times New Roman" panose="02020603050405020304" pitchFamily="18" charset="0"/>
                <a:cs typeface="Titr" pitchFamily="2" charset="-78"/>
              </a:rPr>
              <a:t>”</a:t>
            </a:r>
            <a:r>
              <a:rPr lang="fa-IR" altLang="en-US" sz="3600">
                <a:latin typeface="Times New Roman" panose="02020603050405020304" pitchFamily="18" charset="0"/>
                <a:cs typeface="Titr" pitchFamily="2" charset="-78"/>
              </a:rPr>
              <a:t>چيزي كه خودش به خوبي گوياست" يك بي احتياطي است. مانند جا گذاشتن وسايل جراحي يا گاز و امثال آن در داخل شكم بيماري كه تحت عمل جراحي قرار گرفته است.</a:t>
            </a:r>
            <a:endParaRPr lang="en-US" altLang="en-US" sz="3600">
              <a:latin typeface="Times New Roman" panose="02020603050405020304" pitchFamily="18" charset="0"/>
              <a:cs typeface="Titr" pitchFamily="2" charset="-78"/>
            </a:endParaRPr>
          </a:p>
        </p:txBody>
      </p:sp>
    </p:spTree>
    <p:extLst>
      <p:ext uri="{BB962C8B-B14F-4D97-AF65-F5344CB8AC3E}">
        <p14:creationId xmlns:p14="http://schemas.microsoft.com/office/powerpoint/2010/main" val="3907245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ctrTitle"/>
          </p:nvPr>
        </p:nvSpPr>
        <p:spPr>
          <a:xfrm>
            <a:off x="827088" y="404813"/>
            <a:ext cx="7772400" cy="576262"/>
          </a:xfrm>
        </p:spPr>
        <p:txBody>
          <a:bodyPr/>
          <a:lstStyle/>
          <a:p>
            <a:pPr algn="r" eaLnBrk="1" hangingPunct="1">
              <a:spcBef>
                <a:spcPts val="500"/>
              </a:spcBef>
              <a:spcAft>
                <a:spcPts val="500"/>
              </a:spcAft>
            </a:pPr>
            <a:r>
              <a:rPr lang="ar-SA" altLang="en-US" sz="2800">
                <a:solidFill>
                  <a:schemeClr val="accent2"/>
                </a:solidFill>
                <a:latin typeface="Times New Roman" panose="02020603050405020304" pitchFamily="18" charset="0"/>
                <a:cs typeface="Homa" pitchFamily="2" charset="-78"/>
              </a:rPr>
              <a:t>مثال 2:</a:t>
            </a:r>
          </a:p>
        </p:txBody>
      </p:sp>
      <p:sp>
        <p:nvSpPr>
          <p:cNvPr id="47107" name="Rectangle 3"/>
          <p:cNvSpPr>
            <a:spLocks noGrp="1" noChangeArrowheads="1"/>
          </p:cNvSpPr>
          <p:nvPr>
            <p:ph type="subTitle" idx="1"/>
          </p:nvPr>
        </p:nvSpPr>
        <p:spPr>
          <a:xfrm>
            <a:off x="500063" y="2636838"/>
            <a:ext cx="8426450" cy="5400675"/>
          </a:xfrm>
        </p:spPr>
        <p:txBody>
          <a:bodyPr/>
          <a:lstStyle/>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پاره كرده روده در برخي اعمال جراحي شكم مثل جراحي كيسه صفرا و غيره</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پاره كردن رحم حين كورتاژ</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بستن حالب در هنگام برخي از اعمال جراحي زنان</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هرگونه دستكاري نابجا در اعضايي كه در مجاورت عضو مورد عمل قرار دارند.</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تجويز دارو با دوز اشتباهي بيش از ميزان دوز درماني</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اشتباه در اتصال اكسيژن و ساير گازهايي كه در اتاق عمل مورد استعمال دارند</a:t>
            </a:r>
          </a:p>
          <a:p>
            <a:pPr marL="533400" indent="-533400" algn="just" rtl="1" eaLnBrk="1" hangingPunct="1">
              <a:buFont typeface="Wingdings" panose="05000000000000000000" pitchFamily="2" charset="2"/>
              <a:buChar char="n"/>
            </a:pPr>
            <a:r>
              <a:rPr lang="ar-SA" altLang="en-US" sz="2000">
                <a:latin typeface="Times New Roman" panose="02020603050405020304" pitchFamily="18" charset="0"/>
                <a:cs typeface="Titr" pitchFamily="2" charset="-78"/>
              </a:rPr>
              <a:t>تزريق وريدي دارويي كه منع مصرف وريدي دارد</a:t>
            </a:r>
          </a:p>
          <a:p>
            <a:pPr marL="533400" indent="-533400" rtl="1" eaLnBrk="1" hangingPunct="1"/>
            <a:r>
              <a:rPr lang="ar-SA" altLang="en-US" sz="2000">
                <a:solidFill>
                  <a:srgbClr val="FFFF99"/>
                </a:solidFill>
                <a:latin typeface="Times New Roman" panose="02020603050405020304" pitchFamily="18" charset="0"/>
                <a:cs typeface="Titr" pitchFamily="2" charset="-78"/>
              </a:rPr>
              <a:t>(بي احتياطي)</a:t>
            </a:r>
            <a:endParaRPr lang="en-US" altLang="en-US" sz="2000">
              <a:solidFill>
                <a:srgbClr val="FFFF99"/>
              </a:solidFill>
              <a:latin typeface="Times New Roman" panose="02020603050405020304" pitchFamily="18" charset="0"/>
              <a:cs typeface="Titr" pitchFamily="2" charset="-78"/>
            </a:endParaRPr>
          </a:p>
        </p:txBody>
      </p:sp>
    </p:spTree>
    <p:extLst>
      <p:ext uri="{BB962C8B-B14F-4D97-AF65-F5344CB8AC3E}">
        <p14:creationId xmlns:p14="http://schemas.microsoft.com/office/powerpoint/2010/main" val="1715256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286000" y="2582615"/>
            <a:ext cx="4572000" cy="1692771"/>
          </a:xfrm>
          <a:prstGeom prst="rect">
            <a:avLst/>
          </a:prstGeom>
        </p:spPr>
        <p:txBody>
          <a:bodyPr>
            <a:spAutoFit/>
          </a:bodyPr>
          <a:lstStyle/>
          <a:p>
            <a:pPr marL="274320" lvl="0" indent="-274320">
              <a:spcBef>
                <a:spcPts val="600"/>
              </a:spcBef>
              <a:buClr>
                <a:srgbClr val="B13F9A"/>
              </a:buClr>
              <a:buSzPct val="73000"/>
              <a:buFont typeface="Wingdings 2"/>
              <a:buChar char=""/>
            </a:pPr>
            <a:r>
              <a:rPr lang="fa-IR" sz="2600" dirty="0">
                <a:solidFill>
                  <a:prstClr val="black"/>
                </a:solidFill>
                <a:latin typeface="Trebuchet MS"/>
                <a:cs typeface="Tahoma" panose="020B0604030504040204" pitchFamily="34" charset="0"/>
              </a:rPr>
              <a:t>3)نداشتن مهارت شامل مواردی است که پزشک تبحر علمی وفنی لازم برای انجام کاری ویژه را نداشته باشد</a:t>
            </a:r>
          </a:p>
        </p:txBody>
      </p:sp>
    </p:spTree>
    <p:extLst>
      <p:ext uri="{BB962C8B-B14F-4D97-AF65-F5344CB8AC3E}">
        <p14:creationId xmlns:p14="http://schemas.microsoft.com/office/powerpoint/2010/main" val="47849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827088" y="404813"/>
            <a:ext cx="7772400" cy="576262"/>
          </a:xfrm>
        </p:spPr>
        <p:txBody>
          <a:bodyPr/>
          <a:lstStyle/>
          <a:p>
            <a:pPr algn="r" eaLnBrk="1" hangingPunct="1">
              <a:spcBef>
                <a:spcPts val="500"/>
              </a:spcBef>
              <a:spcAft>
                <a:spcPts val="500"/>
              </a:spcAft>
            </a:pPr>
            <a:r>
              <a:rPr lang="ar-SA" altLang="en-US" sz="2800">
                <a:latin typeface="Times New Roman" panose="02020603050405020304" pitchFamily="18" charset="0"/>
                <a:cs typeface="Homa" pitchFamily="2" charset="-78"/>
              </a:rPr>
              <a:t>مثال 1:</a:t>
            </a:r>
          </a:p>
        </p:txBody>
      </p:sp>
      <p:sp>
        <p:nvSpPr>
          <p:cNvPr id="49155" name="Rectangle 3"/>
          <p:cNvSpPr>
            <a:spLocks noGrp="1" noChangeArrowheads="1"/>
          </p:cNvSpPr>
          <p:nvPr>
            <p:ph type="subTitle" idx="1"/>
          </p:nvPr>
        </p:nvSpPr>
        <p:spPr>
          <a:xfrm>
            <a:off x="250825" y="2924175"/>
            <a:ext cx="8424863" cy="5400675"/>
          </a:xfrm>
        </p:spPr>
        <p:txBody>
          <a:bodyPr/>
          <a:lstStyle/>
          <a:p>
            <a:pPr algn="just" rtl="1" eaLnBrk="1" hangingPunct="1">
              <a:lnSpc>
                <a:spcPct val="90000"/>
              </a:lnSpc>
            </a:pPr>
            <a:r>
              <a:rPr lang="ar-SA" altLang="en-US" sz="2400">
                <a:latin typeface="Times New Roman" panose="02020603050405020304" pitchFamily="18" charset="0"/>
                <a:cs typeface="Titr" pitchFamily="2" charset="-78"/>
              </a:rPr>
              <a:t>زن جواني در اولين بارداري خود به دنبال سقط جنين ناقص دچار خونريزي شده به جراح متخصص زنان مراجعه تحت درمان كورتاژ قرار گرفته در حين عمل رحم سوراخ شده </a:t>
            </a:r>
            <a:r>
              <a:rPr lang="ar-SA" altLang="en-US" sz="2400">
                <a:solidFill>
                  <a:schemeClr val="accent2"/>
                </a:solidFill>
                <a:latin typeface="Times New Roman" panose="02020603050405020304" pitchFamily="18" charset="0"/>
                <a:cs typeface="Titr" pitchFamily="2" charset="-78"/>
              </a:rPr>
              <a:t>(بي احتياطي) </a:t>
            </a:r>
            <a:r>
              <a:rPr lang="ar-SA" altLang="en-US" sz="2400">
                <a:latin typeface="Times New Roman" panose="02020603050405020304" pitchFamily="18" charset="0"/>
                <a:cs typeface="Titr" pitchFamily="2" charset="-78"/>
              </a:rPr>
              <a:t>و قوسي از روده از سوراخ وسيع رحم وارد ان شده و جراح به تصور آنكه بقاياي جفت است روي آن كورت كشيده و منجر به پارگي متعدد روده گرديد </a:t>
            </a:r>
            <a:r>
              <a:rPr lang="ar-SA" altLang="en-US" sz="2400">
                <a:solidFill>
                  <a:schemeClr val="accent2"/>
                </a:solidFill>
                <a:latin typeface="Times New Roman" panose="02020603050405020304" pitchFamily="18" charset="0"/>
                <a:cs typeface="Titr" pitchFamily="2" charset="-78"/>
              </a:rPr>
              <a:t>(عدم مهارت). </a:t>
            </a:r>
            <a:endParaRPr lang="en-GB" altLang="en-US" sz="2400">
              <a:solidFill>
                <a:schemeClr val="accent2"/>
              </a:solidFill>
              <a:latin typeface="Times New Roman" panose="02020603050405020304" pitchFamily="18" charset="0"/>
              <a:cs typeface="Titr" pitchFamily="2" charset="-78"/>
            </a:endParaRPr>
          </a:p>
        </p:txBody>
      </p:sp>
    </p:spTree>
    <p:extLst>
      <p:ext uri="{BB962C8B-B14F-4D97-AF65-F5344CB8AC3E}">
        <p14:creationId xmlns:p14="http://schemas.microsoft.com/office/powerpoint/2010/main" val="2304138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ctrTitle"/>
          </p:nvPr>
        </p:nvSpPr>
        <p:spPr>
          <a:xfrm>
            <a:off x="827088" y="404813"/>
            <a:ext cx="7772400" cy="576262"/>
          </a:xfrm>
        </p:spPr>
        <p:txBody>
          <a:bodyPr>
            <a:normAutofit fontScale="90000"/>
          </a:bodyPr>
          <a:lstStyle/>
          <a:p>
            <a:pPr algn="r" eaLnBrk="1" hangingPunct="1">
              <a:spcBef>
                <a:spcPts val="500"/>
              </a:spcBef>
              <a:spcAft>
                <a:spcPts val="500"/>
              </a:spcAft>
              <a:defRPr/>
            </a:pPr>
            <a:r>
              <a:rPr lang="ar-SA" dirty="0">
                <a:solidFill>
                  <a:schemeClr val="accent2"/>
                </a:solidFill>
                <a:latin typeface="Times New Roman" pitchFamily="18" charset="0"/>
                <a:cs typeface="Homa" pitchFamily="2" charset="-78"/>
              </a:rPr>
              <a:t>مثال 2:</a:t>
            </a:r>
            <a:r>
              <a:rPr lang="ar-SA" dirty="0">
                <a:latin typeface="Times New Roman" pitchFamily="18" charset="0"/>
                <a:cs typeface="Homa" pitchFamily="2" charset="-78"/>
              </a:rPr>
              <a:t> (نمونه هاي ديگري از عدم مهارت):</a:t>
            </a:r>
            <a:r>
              <a:rPr lang="ar-SA" sz="2800" dirty="0">
                <a:latin typeface="Times New Roman" pitchFamily="18" charset="0"/>
                <a:cs typeface="Homa" pitchFamily="2" charset="-78"/>
              </a:rPr>
              <a:t> </a:t>
            </a:r>
          </a:p>
        </p:txBody>
      </p:sp>
      <p:sp>
        <p:nvSpPr>
          <p:cNvPr id="389123" name="Rectangle 3"/>
          <p:cNvSpPr>
            <a:spLocks noGrp="1" noChangeArrowheads="1"/>
          </p:cNvSpPr>
          <p:nvPr>
            <p:ph type="subTitle" idx="1"/>
          </p:nvPr>
        </p:nvSpPr>
        <p:spPr>
          <a:xfrm>
            <a:off x="198438" y="2133600"/>
            <a:ext cx="8424862" cy="4824413"/>
          </a:xfrm>
        </p:spPr>
        <p:txBody>
          <a:bodyPr/>
          <a:lstStyle/>
          <a:p>
            <a:pPr algn="just" rtl="1" eaLnBrk="1" hangingPunct="1">
              <a:buFont typeface="Wingdings" panose="05000000000000000000" pitchFamily="2" charset="2"/>
              <a:buChar char="ü"/>
              <a:defRPr/>
            </a:pPr>
            <a:r>
              <a:rPr lang="ar-SA" dirty="0">
                <a:solidFill>
                  <a:schemeClr val="bg2">
                    <a:lumMod val="25000"/>
                  </a:schemeClr>
                </a:solidFill>
                <a:latin typeface="Times New Roman" pitchFamily="18" charset="0"/>
                <a:cs typeface="Titr" pitchFamily="10" charset="-78"/>
              </a:rPr>
              <a:t>عدم بكارگيري تكنيك صحيح در جراحي ارتوپدي</a:t>
            </a:r>
          </a:p>
          <a:p>
            <a:pPr algn="just" rtl="1" eaLnBrk="1" hangingPunct="1">
              <a:buFont typeface="Wingdings" panose="05000000000000000000" pitchFamily="2" charset="2"/>
              <a:buChar char="ü"/>
              <a:defRPr/>
            </a:pPr>
            <a:r>
              <a:rPr lang="ar-SA" dirty="0">
                <a:solidFill>
                  <a:schemeClr val="bg2">
                    <a:lumMod val="25000"/>
                  </a:schemeClr>
                </a:solidFill>
                <a:latin typeface="Times New Roman" pitchFamily="18" charset="0"/>
                <a:cs typeface="Titr" pitchFamily="10" charset="-78"/>
              </a:rPr>
              <a:t>عدم توانايي مقابله صحيح با برخي عوارض احتمالي قابل پيش بيني</a:t>
            </a:r>
          </a:p>
          <a:p>
            <a:pPr algn="just" rtl="1" eaLnBrk="1" hangingPunct="1">
              <a:buFont typeface="Wingdings" panose="05000000000000000000" pitchFamily="2" charset="2"/>
              <a:buChar char="ü"/>
              <a:defRPr/>
            </a:pPr>
            <a:r>
              <a:rPr lang="ar-SA" dirty="0">
                <a:solidFill>
                  <a:schemeClr val="bg2">
                    <a:lumMod val="25000"/>
                  </a:schemeClr>
                </a:solidFill>
                <a:latin typeface="Times New Roman" pitchFamily="18" charset="0"/>
                <a:cs typeface="Titr" pitchFamily="10" charset="-78"/>
              </a:rPr>
              <a:t>انجام اقداماتي خارج از حيطه تخصصي كه منجر به عارضه و آسيب بيمار گردد</a:t>
            </a:r>
          </a:p>
          <a:p>
            <a:pPr algn="just" rtl="1" eaLnBrk="1" hangingPunct="1">
              <a:buFont typeface="Wingdings" panose="05000000000000000000" pitchFamily="2" charset="2"/>
              <a:buChar char="ü"/>
              <a:defRPr/>
            </a:pPr>
            <a:r>
              <a:rPr lang="ar-SA" dirty="0">
                <a:solidFill>
                  <a:schemeClr val="bg2">
                    <a:lumMod val="25000"/>
                  </a:schemeClr>
                </a:solidFill>
                <a:latin typeface="Times New Roman" pitchFamily="18" charset="0"/>
                <a:cs typeface="Titr" pitchFamily="10" charset="-78"/>
              </a:rPr>
              <a:t>انجام جراحيهاي تخصصي قلب و عروق توسط جراح عمومي در صورتيكه به علت عدم تبحر كافي منجر به عارضه گردد</a:t>
            </a:r>
            <a:endParaRPr lang="en-US" dirty="0">
              <a:solidFill>
                <a:schemeClr val="bg2">
                  <a:lumMod val="25000"/>
                </a:schemeClr>
              </a:solidFill>
              <a:latin typeface="Times New Roman" pitchFamily="18" charset="0"/>
              <a:cs typeface="Titr" pitchFamily="10" charset="-78"/>
            </a:endParaRPr>
          </a:p>
        </p:txBody>
      </p:sp>
    </p:spTree>
    <p:extLst>
      <p:ext uri="{BB962C8B-B14F-4D97-AF65-F5344CB8AC3E}">
        <p14:creationId xmlns:p14="http://schemas.microsoft.com/office/powerpoint/2010/main" val="2314359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7239000" cy="4846320"/>
          </a:xfrm>
        </p:spPr>
        <p:txBody>
          <a:bodyPr/>
          <a:lstStyle/>
          <a:p>
            <a:endParaRPr lang="fa-IR" dirty="0"/>
          </a:p>
          <a:p>
            <a:endParaRPr lang="fa-IR" dirty="0"/>
          </a:p>
          <a:p>
            <a:r>
              <a:rPr lang="fa-IR" dirty="0"/>
              <a:t>4)رعایت نکردن مقررات دولتی یعنی توجه نکردن به ایین نامه ها وبخشنامه ها ودستورالعمل های مقامات اداری مافوق مثل نظام پزشکی وزارت بهداشت ودرمان واموزش پزشکی که حاکم بر اشتغال برحرفه پزشکی است</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684213" y="333375"/>
            <a:ext cx="7772400" cy="792163"/>
          </a:xfrm>
        </p:spPr>
        <p:txBody>
          <a:bodyPr/>
          <a:lstStyle/>
          <a:p>
            <a:pPr algn="r" eaLnBrk="1" hangingPunct="1">
              <a:spcBef>
                <a:spcPts val="500"/>
              </a:spcBef>
              <a:spcAft>
                <a:spcPts val="500"/>
              </a:spcAft>
              <a:defRPr/>
            </a:pPr>
            <a:r>
              <a:rPr lang="ar-SA" sz="3600" dirty="0">
                <a:latin typeface="Times New Roman" pitchFamily="18" charset="0"/>
                <a:cs typeface="+mn-cs"/>
              </a:rPr>
              <a:t>مثالهايي از  عدم رعايت نظامات دولتي:</a:t>
            </a:r>
          </a:p>
        </p:txBody>
      </p:sp>
      <p:sp>
        <p:nvSpPr>
          <p:cNvPr id="95236" name="Rectangle 4"/>
          <p:cNvSpPr>
            <a:spLocks noGrp="1" noChangeArrowheads="1"/>
          </p:cNvSpPr>
          <p:nvPr>
            <p:ph type="subTitle" idx="1"/>
          </p:nvPr>
        </p:nvSpPr>
        <p:spPr>
          <a:xfrm>
            <a:off x="671513" y="2420938"/>
            <a:ext cx="8002587" cy="5256212"/>
          </a:xfrm>
        </p:spPr>
        <p:txBody>
          <a:bodyPr/>
          <a:lstStyle/>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عدم پذيرش بيماران اورژانسي</a:t>
            </a:r>
          </a:p>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تجويز داروهاي ممنوعه</a:t>
            </a:r>
          </a:p>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افشاي اسرار بيماران (به جز به موجب قانون)</a:t>
            </a:r>
          </a:p>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تحميل مخارج غير ضروري به بيمار</a:t>
            </a:r>
          </a:p>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ايجاد رعب و هراس در بيمار با تشريح غير واقعي وخامت بيماري</a:t>
            </a:r>
          </a:p>
          <a:p>
            <a:pPr marL="609600" indent="-609600" algn="r" rtl="1" eaLnBrk="1" hangingPunct="1">
              <a:lnSpc>
                <a:spcPct val="80000"/>
              </a:lnSpc>
              <a:buFont typeface="Wingdings" panose="05000000000000000000" pitchFamily="2" charset="2"/>
              <a:buChar char="n"/>
              <a:defRPr/>
            </a:pPr>
            <a:r>
              <a:rPr lang="ar-SA" sz="2000" dirty="0">
                <a:latin typeface="Times New Roman" pitchFamily="18" charset="0"/>
                <a:cs typeface="Titr" pitchFamily="10" charset="-78"/>
              </a:rPr>
              <a:t>تبليغات گمراه كننده و ...</a:t>
            </a:r>
          </a:p>
          <a:p>
            <a:pPr marL="609600" indent="-609600" algn="r" rtl="1" eaLnBrk="1" hangingPunct="1">
              <a:lnSpc>
                <a:spcPct val="80000"/>
              </a:lnSpc>
              <a:buFont typeface="Wingdings" panose="05000000000000000000" pitchFamily="2" charset="2"/>
              <a:buChar char="n"/>
              <a:defRPr/>
            </a:pPr>
            <a:endParaRPr lang="ar-SA" dirty="0">
              <a:latin typeface="Times New Roman" pitchFamily="18" charset="0"/>
              <a:cs typeface="Titr" pitchFamily="10" charset="-78"/>
            </a:endParaRPr>
          </a:p>
          <a:p>
            <a:pPr marL="609600" indent="-609600" algn="just" rtl="1" eaLnBrk="1" hangingPunct="1">
              <a:lnSpc>
                <a:spcPct val="80000"/>
              </a:lnSpc>
              <a:buClr>
                <a:srgbClr val="FF3300"/>
              </a:buClr>
              <a:buFont typeface="Wingdings" panose="05000000000000000000" pitchFamily="2" charset="2"/>
              <a:buChar char="v"/>
              <a:defRPr/>
            </a:pPr>
            <a:r>
              <a:rPr lang="ar-SA" sz="2400" dirty="0">
                <a:solidFill>
                  <a:schemeClr val="bg2">
                    <a:lumMod val="25000"/>
                  </a:schemeClr>
                </a:solidFill>
                <a:latin typeface="Times New Roman" pitchFamily="18" charset="0"/>
                <a:cs typeface="Homa" pitchFamily="2" charset="-78"/>
              </a:rPr>
              <a:t>عدم رعايت نظامات دولتي ممكن است علاوه بر محكوميت كيفري و جبران خسارت وارده منجر به محكوميت انتظامي پزشكان نيز بشود.</a:t>
            </a:r>
          </a:p>
          <a:p>
            <a:pPr marL="609600" indent="-609600" algn="just" rtl="1" eaLnBrk="1" hangingPunct="1">
              <a:lnSpc>
                <a:spcPct val="80000"/>
              </a:lnSpc>
              <a:buClr>
                <a:srgbClr val="FF3300"/>
              </a:buClr>
              <a:buFont typeface="Wingdings" panose="05000000000000000000" pitchFamily="2" charset="2"/>
              <a:buChar char="v"/>
              <a:defRPr/>
            </a:pPr>
            <a:r>
              <a:rPr lang="ar-SA" sz="2400" dirty="0">
                <a:solidFill>
                  <a:schemeClr val="bg2">
                    <a:lumMod val="25000"/>
                  </a:schemeClr>
                </a:solidFill>
                <a:latin typeface="Times New Roman" pitchFamily="18" charset="0"/>
                <a:cs typeface="Homa" pitchFamily="2" charset="-78"/>
              </a:rPr>
              <a:t> مواردي از عدم رعايت نظامات دولتي كه صرفا به صورت خطا اتفاق افتاده و موجب ضرر و زيان اشخاص ديگر نشده باشد موجب مسئوليت كيفري نخواهد شد.</a:t>
            </a:r>
          </a:p>
        </p:txBody>
      </p:sp>
    </p:spTree>
    <p:extLst>
      <p:ext uri="{BB962C8B-B14F-4D97-AF65-F5344CB8AC3E}">
        <p14:creationId xmlns:p14="http://schemas.microsoft.com/office/powerpoint/2010/main" val="688066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قصور پزشکی برای کادر پزشکی</a:t>
            </a:r>
          </a:p>
          <a:p>
            <a:r>
              <a:rPr lang="fa-IR" dirty="0"/>
              <a:t>1)مشکلات روانی واجتماعی</a:t>
            </a:r>
          </a:p>
          <a:p>
            <a:r>
              <a:rPr lang="fa-IR" dirty="0"/>
              <a:t>2)ازدست رفتن زمان کاری</a:t>
            </a:r>
          </a:p>
          <a:p>
            <a:r>
              <a:rPr lang="fa-IR" dirty="0"/>
              <a:t>3)سوء سابقه پزشکی</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fa-IR" dirty="0"/>
          </a:p>
          <a:p>
            <a:endParaRPr lang="fa-IR" dirty="0"/>
          </a:p>
          <a:p>
            <a:endParaRPr lang="fa-IR" dirty="0"/>
          </a:p>
          <a:p>
            <a:endParaRPr lang="fa-IR" dirty="0"/>
          </a:p>
          <a:p>
            <a:r>
              <a:rPr lang="fa-IR" dirty="0"/>
              <a:t>بروز خطاهای کادر پزشکی  امر اجتناب  ناپذیری است وهیچ تخصصی مصونیت مطلق ندارد</a:t>
            </a:r>
          </a:p>
          <a:p>
            <a:r>
              <a:rPr lang="fa-IR" dirty="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قصور برای بیماران</a:t>
            </a:r>
          </a:p>
          <a:p>
            <a:r>
              <a:rPr lang="fa-IR" dirty="0"/>
              <a:t>1)اسیب ونقص عضو</a:t>
            </a:r>
          </a:p>
          <a:p>
            <a:r>
              <a:rPr lang="fa-IR" dirty="0"/>
              <a:t>2)ناتوانی اختلال عملکرد</a:t>
            </a:r>
          </a:p>
          <a:p>
            <a:r>
              <a:rPr lang="fa-IR" dirty="0"/>
              <a:t>3)خسارت مالی واز دست دادن لذت زندگی وحتی مرگ</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gn="ctr" rtl="1" eaLnBrk="1" hangingPunct="1"/>
            <a:r>
              <a:rPr lang="fa-IR" altLang="en-US">
                <a:solidFill>
                  <a:schemeClr val="accent2"/>
                </a:solidFill>
              </a:rPr>
              <a:t>چند نکته آماری</a:t>
            </a:r>
            <a:endParaRPr lang="en-US" altLang="en-US">
              <a:solidFill>
                <a:schemeClr val="accent2"/>
              </a:solidFill>
            </a:endParaRPr>
          </a:p>
        </p:txBody>
      </p:sp>
      <p:sp>
        <p:nvSpPr>
          <p:cNvPr id="54275" name="Rectangle 3"/>
          <p:cNvSpPr>
            <a:spLocks noGrp="1" noChangeArrowheads="1"/>
          </p:cNvSpPr>
          <p:nvPr>
            <p:ph type="body" idx="1"/>
          </p:nvPr>
        </p:nvSpPr>
        <p:spPr/>
        <p:txBody>
          <a:bodyPr/>
          <a:lstStyle/>
          <a:p>
            <a:pPr algn="r" rtl="1" eaLnBrk="1" hangingPunct="1">
              <a:lnSpc>
                <a:spcPct val="90000"/>
              </a:lnSpc>
            </a:pPr>
            <a:r>
              <a:rPr lang="fa-IR" altLang="en-US"/>
              <a:t>بر اساس مطالعات مختلف انجام شده تخمین زده می شود که:</a:t>
            </a:r>
          </a:p>
          <a:p>
            <a:pPr algn="r" rtl="1" eaLnBrk="1" hangingPunct="1">
              <a:lnSpc>
                <a:spcPct val="90000"/>
              </a:lnSpc>
              <a:buFont typeface="Wingdings" panose="05000000000000000000" pitchFamily="2" charset="2"/>
              <a:buNone/>
            </a:pPr>
            <a:r>
              <a:rPr lang="fa-IR" altLang="en-US"/>
              <a:t>1- حدود یک پنجم از پرونده های ارجاع شده جهت رسیدگی،واجد قصور واقعی است.</a:t>
            </a:r>
          </a:p>
          <a:p>
            <a:pPr algn="r" rtl="1" eaLnBrk="1" hangingPunct="1">
              <a:lnSpc>
                <a:spcPct val="90000"/>
              </a:lnSpc>
              <a:buFont typeface="Wingdings" panose="05000000000000000000" pitchFamily="2" charset="2"/>
              <a:buNone/>
            </a:pPr>
            <a:r>
              <a:rPr lang="fa-IR" altLang="en-US"/>
              <a:t>2- به ازای هر شکایت کتبی صد شکایت شفاهی وجود دارد.</a:t>
            </a:r>
          </a:p>
          <a:p>
            <a:pPr algn="r" rtl="1" eaLnBrk="1" hangingPunct="1">
              <a:lnSpc>
                <a:spcPct val="90000"/>
              </a:lnSpc>
              <a:buFont typeface="Wingdings" panose="05000000000000000000" pitchFamily="2" charset="2"/>
              <a:buNone/>
            </a:pPr>
            <a:r>
              <a:rPr lang="fa-IR" altLang="en-US"/>
              <a:t>3- به ازای هر شکایت شفاهی چهار بیمار ناراضی وجود دارد.</a:t>
            </a:r>
          </a:p>
          <a:p>
            <a:pPr algn="r" rtl="1" eaLnBrk="1" hangingPunct="1">
              <a:lnSpc>
                <a:spcPct val="90000"/>
              </a:lnSpc>
              <a:buFont typeface="Wingdings" panose="05000000000000000000" pitchFamily="2" charset="2"/>
              <a:buNone/>
            </a:pPr>
            <a:r>
              <a:rPr lang="fa-IR" altLang="en-US"/>
              <a:t>بنابراین میتوان گفت،احتمالا به ازای هر شکایت کتبی چهارصد بیمار ناراضی وجود دارد.</a:t>
            </a:r>
            <a:endParaRPr lang="en-US" altLang="en-US"/>
          </a:p>
        </p:txBody>
      </p:sp>
    </p:spTree>
    <p:extLst>
      <p:ext uri="{BB962C8B-B14F-4D97-AF65-F5344CB8AC3E}">
        <p14:creationId xmlns:p14="http://schemas.microsoft.com/office/powerpoint/2010/main" val="245737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قصور پزشکی هشتمین علت مرگ در جهان است</a:t>
            </a:r>
          </a:p>
          <a:p>
            <a:r>
              <a:rPr lang="fa-IR" dirty="0"/>
              <a:t>قصور پزشکی طبق امار درمطالعات امریکایی مربوط به رشته های جراحی واورژانس مامایی</a:t>
            </a:r>
          </a:p>
          <a:p>
            <a:r>
              <a:rPr lang="fa-IR" dirty="0"/>
              <a:t>متخصصین زنان وزایمان شایعترین گروه پزشکان که علیه انها دعاوی قصور پزشکی مطرح می شود</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وقایع ناخوشایند طی زایمان می تواند اثار روانی جبران ناپذیری بر مادر بر جای گذارد</a:t>
            </a:r>
          </a:p>
          <a:p>
            <a:r>
              <a:rPr lang="fa-IR" dirty="0"/>
              <a:t>دررشته زنان نه فقط مادر بلکه جنین نیز در معرض خطر می باشدپس با اندکی تخطی از موازین علمی عوارض خطیر مرگ ومیر بوجود اید</a:t>
            </a:r>
          </a:p>
          <a:p>
            <a:endParaRPr lang="fa-I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300000"/>
              </a:lnSpc>
            </a:pPr>
            <a:r>
              <a:rPr lang="fa-IR" dirty="0"/>
              <a:t>95درصد قصور مربوط به مسائل اجتناب پذیر بوده وقابل پیشگیری است</a:t>
            </a:r>
          </a:p>
          <a:p>
            <a:endParaRPr lang="fa-IR" dirty="0"/>
          </a:p>
          <a:p>
            <a:endParaRPr lang="fa-I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طرح تحقیقاتی بین سال 90تا91مجموع 34432پرونده ارجاعی به کمیسیون پزشکی کل کشور</a:t>
            </a:r>
          </a:p>
          <a:p>
            <a:r>
              <a:rPr lang="fa-IR" dirty="0"/>
              <a:t>16227پرونده مربوط به سال 90 و18205 مربوط به سال 91</a:t>
            </a:r>
          </a:p>
          <a:p>
            <a:r>
              <a:rPr lang="fa-IR" dirty="0"/>
              <a:t>از ازاین تعداد 7616پرونده مربوط به قصور پزشکی بودند</a:t>
            </a:r>
          </a:p>
          <a:p>
            <a:r>
              <a:rPr lang="fa-IR" dirty="0"/>
              <a:t>ازاین تعداد پرونده قصور1165 مرتبط به رشته زنان ومامایی</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که از این تعداد 444 مربوط به سال 90و721 مورد مربوط به سال 91 بوده </a:t>
            </a:r>
          </a:p>
          <a:p>
            <a:r>
              <a:rPr lang="fa-IR" dirty="0"/>
              <a:t>تعداد224 پرونده (50/46)سال 90و303(42/03)صرفا مربوط به موضوع بارداری وزایمان وبقیه پرونده ها با موضوعات غیر مرتبط با بارداری مثل ضرب وجرح وتصادف درخواست مجوز سقط قانونی ومعاینات هایمن بوده</a:t>
            </a:r>
          </a:p>
          <a:p>
            <a:endParaRPr lang="fa-I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بیشترین عامل قصور پزشکی مرتیط به بارداری وزایمان مربوط به متخصصین زنان 55/72 درصد ودر رتبه بعدی ماماها17/95</a:t>
            </a:r>
          </a:p>
          <a:p>
            <a:r>
              <a:rPr lang="fa-IR" dirty="0"/>
              <a:t>بیشترین نوع قصور پزشکی دررشته زنان (مرتبط با بارداری وزایمان) از نوع بی مبالاتی 67/71 درصدبود</a:t>
            </a:r>
          </a:p>
          <a:p>
            <a:r>
              <a:rPr lang="fa-IR" dirty="0"/>
              <a:t>درنوع  رعایت نکردن مقررات دولتی رامسئولین فنی بیمارستان 66/66 به خود اختصاص دادهاند</a:t>
            </a:r>
          </a:p>
          <a:p>
            <a:endParaRPr lang="fa-I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درتحقیق دیگر بین سال های 80تا81از 768پرونده ارجاعی به سازمان 97 پرونده مربوط به رشته زنان وزایمان 76مورد یعنی78/35 مربوط به بارداری وزایمان </a:t>
            </a:r>
          </a:p>
          <a:p>
            <a:r>
              <a:rPr lang="fa-IR" dirty="0"/>
              <a:t>بود</a:t>
            </a:r>
          </a:p>
          <a:p>
            <a:r>
              <a:rPr lang="fa-IR" dirty="0"/>
              <a:t>نتیجه که از این مطالعات گرفته شده بیشترین عامل قصور مرتبط به بارداری به ترتیب متخصصین زنان وزایمان55/72ماماها17/95وبقیه کادر درمان26/33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در گزارش عملکرد ودستاوردهای نظام کشوری مراقبت مرگ مادری1389 بیشترین قصورپزشکی مربوط به تشخیص ودرمان غلط ودرجه بعدنداشتن حساسیت وبی توجهی ذر هر سه مرحله بارداری زایمان وپس از زایمان گزارش گردیده است</a:t>
            </a:r>
          </a:p>
          <a:p>
            <a:r>
              <a:rPr lang="fa-IR" dirty="0"/>
              <a:t>نداشتن مهارت بالینی دانشجویان رشته زنان زایمان ومامایی ازعلل افزایش شیوع قصور می باشد</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بررسی ها نشان داده که میزان شکایت از خطای پزشکی سیر صعودی داشته است</a:t>
            </a:r>
          </a:p>
          <a:p>
            <a:r>
              <a:rPr lang="fa-IR" dirty="0"/>
              <a:t>خطاهای پزشکی بیشتر به عنوان های قصورپزشکی یا عملکرد نامناسب پزشکی مطرح شده اند</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علت شیوع بالای بی مبالاتی </a:t>
            </a:r>
          </a:p>
          <a:p>
            <a:r>
              <a:rPr lang="fa-IR" dirty="0"/>
              <a:t>1)انجام ندادن بایدهای ضروری اولیه بر طبق موازین علمی</a:t>
            </a:r>
          </a:p>
          <a:p>
            <a:r>
              <a:rPr lang="fa-IR" dirty="0"/>
              <a:t>2)توجه نکردن به بیماری زمینه ایی </a:t>
            </a:r>
          </a:p>
          <a:p>
            <a:r>
              <a:rPr lang="fa-IR" dirty="0"/>
              <a:t>3)معاینه وویزیت نکردن ونگرفتن شرح حال کامل</a:t>
            </a:r>
          </a:p>
          <a:p>
            <a:r>
              <a:rPr lang="fa-IR" dirty="0"/>
              <a:t>4)مستند سازی نکردن کامل اقدامات انجام شده</a:t>
            </a:r>
          </a:p>
          <a:p>
            <a:r>
              <a:rPr lang="fa-IR" dirty="0"/>
              <a:t>5)انجام ندادن وتاخیردر مورد پذیرش بستری وترخیص بیمار</a:t>
            </a:r>
          </a:p>
          <a:p>
            <a:endParaRPr lang="fa-IR" dirty="0"/>
          </a:p>
          <a:p>
            <a:endParaRPr lang="fa-I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6)عدم اطلاع رسانی به موقع وصحیح وضعیت بیمار به مافوق</a:t>
            </a:r>
          </a:p>
          <a:p>
            <a:r>
              <a:rPr lang="fa-IR" dirty="0"/>
              <a:t>7)عدم مراقبت کافی از بیمار وپیگیری وارجاع بیمار</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endParaRPr lang="fa-IR" dirty="0"/>
          </a:p>
          <a:p>
            <a:pPr algn="ctr"/>
            <a:endParaRPr lang="fa-IR" dirty="0"/>
          </a:p>
          <a:p>
            <a:pPr algn="ctr"/>
            <a:endParaRPr lang="fa-IR" dirty="0"/>
          </a:p>
          <a:p>
            <a:pPr algn="ctr"/>
            <a:r>
              <a:rPr lang="fa-IR" sz="6600" dirty="0">
                <a:solidFill>
                  <a:srgbClr val="FF0000"/>
                </a:solidFill>
              </a:rPr>
              <a:t>راهکارهای کاهش قصور</a:t>
            </a:r>
          </a:p>
          <a:p>
            <a:pPr algn="ctr"/>
            <a:endParaRPr lang="fa-I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1)توجه بیشتر به اموزش مهارت های عملی واشنایی بیشتر به قوانین پزشکی قانونی دربین رزیدنت های زنان </a:t>
            </a:r>
          </a:p>
          <a:p>
            <a:endParaRPr lang="fa-IR" dirty="0"/>
          </a:p>
          <a:p>
            <a:r>
              <a:rPr lang="fa-IR" dirty="0"/>
              <a:t>2)همکاری بین رشته ایی کادر درمان مرتبط با رشته های زنان وزایمان باسایر کادر درمان </a:t>
            </a:r>
          </a:p>
          <a:p>
            <a:endParaRPr lang="fa-IR" dirty="0"/>
          </a:p>
          <a:p>
            <a:r>
              <a:rPr lang="fa-IR" dirty="0"/>
              <a:t>3)طبق موازین علمی وپروتکل  واستانداردهای مراقبت عمل کنند</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r>
              <a:rPr lang="fa-IR" i="1" dirty="0">
                <a:solidFill>
                  <a:srgbClr val="FF0000"/>
                </a:solidFill>
              </a:rPr>
              <a:t>پیشگیری از شکایت</a:t>
            </a:r>
          </a:p>
          <a:p>
            <a:r>
              <a:rPr lang="fa-IR" dirty="0"/>
              <a:t>1)رضایت اگاهانه وبرقراری ارتباط با بیمار واطرافیان وجلب تعامل با توجه به زبان محلی  وسطح سواد خانواده</a:t>
            </a:r>
          </a:p>
          <a:p>
            <a:r>
              <a:rPr lang="fa-IR" dirty="0"/>
              <a:t>2)توجه به مسائل رفتاری وفرهنگ بومی</a:t>
            </a:r>
          </a:p>
          <a:p>
            <a:r>
              <a:rPr lang="fa-IR" dirty="0"/>
              <a:t>3)انجام اقدامات تشخیصی ودرمانی مناسب</a:t>
            </a:r>
          </a:p>
          <a:p>
            <a:r>
              <a:rPr lang="fa-IR" dirty="0"/>
              <a:t>4)توجه کامل به دستور العمل های وزارتخانه</a:t>
            </a:r>
          </a:p>
          <a:p>
            <a:r>
              <a:rPr lang="fa-IR" dirty="0"/>
              <a:t>5)مستند سازی مناسب (ذکر دقیق کلیه وقایع در پرونده)</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6)بابررسی میزان قصور بین متخصصین زنان در مواردمربوط به پزشکی قانونی نقاط قوت وضعف را مشخص کرد وبا برنامه ریزی وانجام اقدامات ضروری از بیشتر شدن  شکایت جلوگیری کرد</a:t>
            </a:r>
          </a:p>
          <a:p>
            <a:endParaRPr lang="fa-I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fa-IR" sz="3600" i="1" dirty="0">
                <a:solidFill>
                  <a:srgbClr val="FF0000"/>
                </a:solidFill>
              </a:rPr>
              <a:t>اقدامات تشخیصی ودرمان مناسب </a:t>
            </a:r>
          </a:p>
          <a:p>
            <a:pPr algn="ctr"/>
            <a:endParaRPr lang="fa-IR" dirty="0"/>
          </a:p>
          <a:p>
            <a:r>
              <a:rPr lang="fa-IR" dirty="0"/>
              <a:t>1)توجه دقیق به اندیکاسیون های علمی  </a:t>
            </a:r>
          </a:p>
          <a:p>
            <a:r>
              <a:rPr lang="fa-IR" dirty="0"/>
              <a:t>2)اجرای صحیح پروسیجرها براساس توانایی علمی</a:t>
            </a:r>
          </a:p>
          <a:p>
            <a:r>
              <a:rPr lang="fa-IR" dirty="0"/>
              <a:t>3)توجه به عوارضی که احتمال وقوع ان ها از نظر علمی وجود دارد</a:t>
            </a:r>
          </a:p>
          <a:p>
            <a:r>
              <a:rPr lang="fa-IR" dirty="0"/>
              <a:t>4)شناخت به موقع عوارض ودرمان انها</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fa-IR" dirty="0"/>
              <a:t>قصور پزشکی یعنی درمانی که بر طبق استانداردهای پذیرفته شده پزشکی نباشدومنجر به فوت یا نقص عضو گردد</a:t>
            </a:r>
          </a:p>
          <a:p>
            <a:r>
              <a:rPr lang="fa-IR" dirty="0"/>
              <a:t>بنا به تبصره 3 ماده 295 قانون مجازات اسلامی درحکم شبه عمد تلقی می شود</a:t>
            </a:r>
          </a:p>
          <a:p>
            <a:r>
              <a:rPr lang="fa-IR" dirty="0"/>
              <a:t>ماده847قانون مجازات اسلامی :درصورتی که قتل غیر عمد به واسطه بی احتیاطی یا بی مبالاتی یا اقدام به امری که مرتکب دران مهارت نداشته باشد یا به سبب عدم رعایت نظامات دولتی واقع شود مسبب به حبس از یک تا سه سال ونیز به پرداخت دیه در صورت مطالبه از ناحیه اولیا دم محکوم خواهد شد مگر این که خطای محض باشد</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طبق ماده 336 قانون مجازات اسلامی قصور 4 جز دارد</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628800"/>
            <a:ext cx="7239000" cy="4846320"/>
          </a:xfrm>
        </p:spPr>
        <p:txBody>
          <a:bodyPr/>
          <a:lstStyle/>
          <a:p>
            <a:r>
              <a:rPr lang="fa-IR" dirty="0"/>
              <a:t>1)بی مبالاتی ترک عملی است که از نظر علمی وفنی انتظار انجام ان از پزشک می رودولی صورت نپذیرفته است</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ctrTitle"/>
          </p:nvPr>
        </p:nvSpPr>
        <p:spPr>
          <a:xfrm>
            <a:off x="827088" y="260350"/>
            <a:ext cx="7772400" cy="576263"/>
          </a:xfrm>
        </p:spPr>
        <p:txBody>
          <a:bodyPr/>
          <a:lstStyle/>
          <a:p>
            <a:pPr algn="r" eaLnBrk="1" hangingPunct="1">
              <a:spcBef>
                <a:spcPts val="500"/>
              </a:spcBef>
              <a:spcAft>
                <a:spcPts val="500"/>
              </a:spcAft>
              <a:defRPr/>
            </a:pPr>
            <a:r>
              <a:rPr lang="ar-SA" sz="2800" dirty="0">
                <a:solidFill>
                  <a:schemeClr val="tx1">
                    <a:lumMod val="95000"/>
                    <a:lumOff val="5000"/>
                  </a:schemeClr>
                </a:solidFill>
                <a:latin typeface="Times New Roman" pitchFamily="18" charset="0"/>
                <a:cs typeface="Homa" pitchFamily="2" charset="-78"/>
              </a:rPr>
              <a:t>مثال 1:</a:t>
            </a:r>
          </a:p>
        </p:txBody>
      </p:sp>
      <p:sp>
        <p:nvSpPr>
          <p:cNvPr id="51203" name="Rectangle 3"/>
          <p:cNvSpPr>
            <a:spLocks noGrp="1" noChangeArrowheads="1"/>
          </p:cNvSpPr>
          <p:nvPr>
            <p:ph type="subTitle" idx="1"/>
          </p:nvPr>
        </p:nvSpPr>
        <p:spPr>
          <a:xfrm>
            <a:off x="146050" y="2420938"/>
            <a:ext cx="8424863" cy="5400675"/>
          </a:xfrm>
        </p:spPr>
        <p:txBody>
          <a:bodyPr/>
          <a:lstStyle/>
          <a:p>
            <a:pPr algn="just" rtl="1" eaLnBrk="1" hangingPunct="1">
              <a:lnSpc>
                <a:spcPct val="150000"/>
              </a:lnSpc>
            </a:pPr>
            <a:r>
              <a:rPr lang="ar-SA" altLang="en-US" sz="1800">
                <a:latin typeface="Times New Roman" panose="02020603050405020304" pitchFamily="18" charset="0"/>
                <a:cs typeface="Titr" pitchFamily="2" charset="-78"/>
              </a:rPr>
              <a:t>فردي دچار حادثه شده و توسط پزشك مسئول اورژانس ويزيت ميشود. مصدوم در اثر افتادن روي دستش از درد مچ دست شاكي است. پزشك با معاينه باليني تشخيص ضربديدگي جزيي گذاشته و با دستور دارويي وي را مرخص ميكند. مصدوم بعد از مدتي بعلت استمرار درد و تورم ناحيه مچ دست به طبيب ديگري مراجعه و در راديوگرافي تشخيص شكستگي داده ميشود و عليرغم درمان مقتضي دچار عوارضي (بدجوش خوردن, ارتريت و از كار افتادگي) ميشود (بعبارت ديگر بيمار دچار آسيب ميشود)</a:t>
            </a:r>
            <a:r>
              <a:rPr lang="fa-IR" altLang="en-US" sz="1800">
                <a:latin typeface="Times New Roman" panose="02020603050405020304" pitchFamily="18" charset="0"/>
                <a:cs typeface="Titr" pitchFamily="2" charset="-78"/>
              </a:rPr>
              <a:t>، </a:t>
            </a:r>
            <a:r>
              <a:rPr lang="ar-SA" altLang="en-US" sz="1800">
                <a:latin typeface="Times New Roman" panose="02020603050405020304" pitchFamily="18" charset="0"/>
                <a:cs typeface="Titr" pitchFamily="2" charset="-78"/>
              </a:rPr>
              <a:t>پزشك اورژانس از انجام راديوگرافي غفلت كرده و .....</a:t>
            </a:r>
            <a:r>
              <a:rPr lang="ar-SA" altLang="en-US">
                <a:latin typeface="Times New Roman" panose="02020603050405020304" pitchFamily="18" charset="0"/>
                <a:cs typeface="Titr" pitchFamily="2" charset="-78"/>
              </a:rPr>
              <a:t> </a:t>
            </a:r>
            <a:r>
              <a:rPr lang="ar-SA" altLang="en-US">
                <a:solidFill>
                  <a:srgbClr val="FF0000"/>
                </a:solidFill>
                <a:latin typeface="Times New Roman" panose="02020603050405020304" pitchFamily="18" charset="0"/>
                <a:cs typeface="Titr" pitchFamily="2" charset="-78"/>
              </a:rPr>
              <a:t>(بي مبالاتي)</a:t>
            </a:r>
            <a:endParaRPr lang="en-US" altLang="en-US">
              <a:solidFill>
                <a:srgbClr val="FF0000"/>
              </a:solidFill>
              <a:latin typeface="Times New Roman" panose="02020603050405020304" pitchFamily="18" charset="0"/>
              <a:cs typeface="Titr" pitchFamily="2" charset="-78"/>
            </a:endParaRPr>
          </a:p>
        </p:txBody>
      </p:sp>
    </p:spTree>
    <p:extLst>
      <p:ext uri="{BB962C8B-B14F-4D97-AF65-F5344CB8AC3E}">
        <p14:creationId xmlns:p14="http://schemas.microsoft.com/office/powerpoint/2010/main" val="325394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fade">
                                      <p:cBhvr>
                                        <p:cTn id="7" dur="5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mph" presetSubtype="0" fill="hold" nodeType="clickEffect">
                                  <p:stCondLst>
                                    <p:cond delay="0"/>
                                  </p:stCondLst>
                                  <p:childTnLst>
                                    <p:animClr clrSpc="hsl" dir="cw">
                                      <p:cBhvr override="childStyle">
                                        <p:cTn id="11" dur="500" fill="hold"/>
                                        <p:tgtEl>
                                          <p:spTgt spid="51203">
                                            <p:txEl>
                                              <p:pRg st="0" end="0"/>
                                            </p:txEl>
                                          </p:spTgt>
                                        </p:tgtEl>
                                        <p:attrNameLst>
                                          <p:attrName>style.color</p:attrName>
                                        </p:attrNameLst>
                                      </p:cBhvr>
                                      <p:by>
                                        <p:hsl h="0" s="12549" l="25098"/>
                                      </p:by>
                                    </p:animClr>
                                    <p:animClr clrSpc="hsl" dir="cw">
                                      <p:cBhvr>
                                        <p:cTn id="12" dur="500" fill="hold"/>
                                        <p:tgtEl>
                                          <p:spTgt spid="51203">
                                            <p:txEl>
                                              <p:pRg st="0" end="0"/>
                                            </p:txEl>
                                          </p:spTgt>
                                        </p:tgtEl>
                                        <p:attrNameLst>
                                          <p:attrName>fillcolor</p:attrName>
                                        </p:attrNameLst>
                                      </p:cBhvr>
                                      <p:by>
                                        <p:hsl h="0" s="12549" l="25098"/>
                                      </p:by>
                                    </p:animClr>
                                    <p:animClr clrSpc="hsl" dir="cw">
                                      <p:cBhvr>
                                        <p:cTn id="13" dur="500" fill="hold"/>
                                        <p:tgtEl>
                                          <p:spTgt spid="51203">
                                            <p:txEl>
                                              <p:pRg st="0" end="0"/>
                                            </p:txEl>
                                          </p:spTgt>
                                        </p:tgtEl>
                                        <p:attrNameLst>
                                          <p:attrName>stroke.color</p:attrName>
                                        </p:attrNameLst>
                                      </p:cBhvr>
                                      <p:by>
                                        <p:hsl h="0" s="12549" l="25098"/>
                                      </p:by>
                                    </p:animClr>
                                    <p:set>
                                      <p:cBhvr>
                                        <p:cTn id="14" dur="500" fill="hold"/>
                                        <p:tgtEl>
                                          <p:spTgt spid="5120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827088" y="404813"/>
            <a:ext cx="7772400" cy="576262"/>
          </a:xfrm>
        </p:spPr>
        <p:txBody>
          <a:bodyPr/>
          <a:lstStyle/>
          <a:p>
            <a:pPr algn="r" eaLnBrk="1" hangingPunct="1">
              <a:spcBef>
                <a:spcPts val="500"/>
              </a:spcBef>
              <a:spcAft>
                <a:spcPts val="500"/>
              </a:spcAft>
            </a:pPr>
            <a:r>
              <a:rPr lang="ar-SA" altLang="en-US" sz="2800">
                <a:latin typeface="Times New Roman" panose="02020603050405020304" pitchFamily="18" charset="0"/>
                <a:cs typeface="Homa" pitchFamily="2" charset="-78"/>
              </a:rPr>
              <a:t>مثال 2:</a:t>
            </a:r>
          </a:p>
        </p:txBody>
      </p:sp>
      <p:sp>
        <p:nvSpPr>
          <p:cNvPr id="47108" name="Rectangle 4"/>
          <p:cNvSpPr>
            <a:spLocks noGrp="1" noChangeArrowheads="1"/>
          </p:cNvSpPr>
          <p:nvPr>
            <p:ph type="subTitle" idx="1"/>
          </p:nvPr>
        </p:nvSpPr>
        <p:spPr>
          <a:xfrm>
            <a:off x="500063" y="2924175"/>
            <a:ext cx="8426450" cy="5400675"/>
          </a:xfrm>
        </p:spPr>
        <p:txBody>
          <a:bodyPr/>
          <a:lstStyle/>
          <a:p>
            <a:pPr algn="just" rtl="1" eaLnBrk="1" hangingPunct="1"/>
            <a:r>
              <a:rPr lang="ar-SA" altLang="en-US" sz="2400">
                <a:latin typeface="Times New Roman" panose="02020603050405020304" pitchFamily="18" charset="0"/>
                <a:cs typeface="Titr" pitchFamily="2" charset="-78"/>
              </a:rPr>
              <a:t>متخصص بيهوشي قبل از بيهوش كردن بيمار كانديد عمل جراحي, وي را معاينه نكرده يا مشاوره هاي لازم را انجام نداده يا نتيجه آزمايشات قبل از عمل را بررسي نكرده و تمهيدات ويژه بيمار را در نظر نگرفته و يا </a:t>
            </a:r>
            <a:r>
              <a:rPr lang="fa-IR" altLang="en-US" sz="2400">
                <a:latin typeface="Times New Roman" panose="02020603050405020304" pitchFamily="18" charset="0"/>
                <a:cs typeface="Titr" pitchFamily="2" charset="-78"/>
              </a:rPr>
              <a:t>ب</a:t>
            </a:r>
            <a:r>
              <a:rPr lang="ar-SA" altLang="en-US" sz="2400">
                <a:latin typeface="Times New Roman" panose="02020603050405020304" pitchFamily="18" charset="0"/>
                <a:cs typeface="Titr" pitchFamily="2" charset="-78"/>
              </a:rPr>
              <a:t>عد از عمل جراحي و قبل از ب</a:t>
            </a:r>
            <a:r>
              <a:rPr lang="fa-IR" altLang="en-US" sz="2400">
                <a:latin typeface="Times New Roman" panose="02020603050405020304" pitchFamily="18" charset="0"/>
                <a:cs typeface="Titr" pitchFamily="2" charset="-78"/>
              </a:rPr>
              <a:t>ه </a:t>
            </a:r>
            <a:r>
              <a:rPr lang="ar-SA" altLang="en-US" sz="2400">
                <a:latin typeface="Times New Roman" panose="02020603050405020304" pitchFamily="18" charset="0"/>
                <a:cs typeface="Titr" pitchFamily="2" charset="-78"/>
              </a:rPr>
              <a:t>هوش آمدن كامل, بيمار خود را رها كرده و بيمار در اثر اسپيراسيون دچار هايپوكسي شده و متعاقبا منجر به آسيب مغزي يا فوت وي شده است.</a:t>
            </a:r>
          </a:p>
          <a:p>
            <a:pPr algn="r" rtl="1" eaLnBrk="1" hangingPunct="1">
              <a:buFontTx/>
              <a:buChar char="•"/>
            </a:pPr>
            <a:r>
              <a:rPr lang="ar-SA" altLang="en-US" sz="2400">
                <a:solidFill>
                  <a:schemeClr val="accent2"/>
                </a:solidFill>
                <a:latin typeface="Times New Roman" panose="02020603050405020304" pitchFamily="18" charset="0"/>
                <a:cs typeface="Titr" pitchFamily="2" charset="-78"/>
              </a:rPr>
              <a:t>(بي مبالاتي)</a:t>
            </a:r>
            <a:endParaRPr lang="en-US" altLang="en-US" sz="2400">
              <a:solidFill>
                <a:schemeClr val="accent2"/>
              </a:solidFill>
              <a:latin typeface="Times New Roman" panose="02020603050405020304" pitchFamily="18" charset="0"/>
              <a:cs typeface="Titr" pitchFamily="2" charset="-78"/>
            </a:endParaRPr>
          </a:p>
        </p:txBody>
      </p:sp>
    </p:spTree>
    <p:extLst>
      <p:ext uri="{BB962C8B-B14F-4D97-AF65-F5344CB8AC3E}">
        <p14:creationId xmlns:p14="http://schemas.microsoft.com/office/powerpoint/2010/main" val="36563677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7108">
                                            <p:txEl>
                                              <p:pRg st="1" end="1"/>
                                            </p:txEl>
                                          </p:spTgt>
                                        </p:tgtEl>
                                        <p:attrNameLst>
                                          <p:attrName>style.visibility</p:attrName>
                                        </p:attrNameLst>
                                      </p:cBhvr>
                                      <p:to>
                                        <p:strVal val="visible"/>
                                      </p:to>
                                    </p:set>
                                    <p:animEffect transition="in" filter="slide(fromBottom)">
                                      <p:cBhvr>
                                        <p:cTn id="7" dur="500"/>
                                        <p:tgtEl>
                                          <p:spTgt spid="471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ctrTitle"/>
          </p:nvPr>
        </p:nvSpPr>
        <p:spPr>
          <a:xfrm>
            <a:off x="827088" y="404813"/>
            <a:ext cx="7772400" cy="576262"/>
          </a:xfrm>
          <a:solidFill>
            <a:schemeClr val="bg1">
              <a:lumMod val="95000"/>
            </a:schemeClr>
          </a:solidFill>
        </p:spPr>
        <p:txBody>
          <a:bodyPr/>
          <a:lstStyle/>
          <a:p>
            <a:pPr algn="r" eaLnBrk="1" hangingPunct="1">
              <a:spcBef>
                <a:spcPts val="500"/>
              </a:spcBef>
              <a:spcAft>
                <a:spcPts val="500"/>
              </a:spcAft>
              <a:defRPr/>
            </a:pPr>
            <a:r>
              <a:rPr lang="ar-SA" sz="2800" dirty="0">
                <a:latin typeface="Times New Roman" pitchFamily="18" charset="0"/>
                <a:cs typeface="Homa" pitchFamily="2" charset="-78"/>
              </a:rPr>
              <a:t>مثال 3:</a:t>
            </a:r>
          </a:p>
        </p:txBody>
      </p:sp>
      <p:sp>
        <p:nvSpPr>
          <p:cNvPr id="43011" name="Rectangle 3"/>
          <p:cNvSpPr>
            <a:spLocks noGrp="1" noChangeArrowheads="1"/>
          </p:cNvSpPr>
          <p:nvPr>
            <p:ph type="subTitle" idx="1"/>
          </p:nvPr>
        </p:nvSpPr>
        <p:spPr>
          <a:xfrm>
            <a:off x="0" y="2636838"/>
            <a:ext cx="8424863" cy="5400675"/>
          </a:xfrm>
        </p:spPr>
        <p:txBody>
          <a:bodyPr/>
          <a:lstStyle/>
          <a:p>
            <a:pPr algn="just" rtl="1" eaLnBrk="1" hangingPunct="1"/>
            <a:r>
              <a:rPr lang="ar-SA" altLang="en-US" sz="2000">
                <a:latin typeface="Times New Roman" panose="02020603050405020304" pitchFamily="18" charset="0"/>
                <a:cs typeface="Titr" pitchFamily="2" charset="-78"/>
              </a:rPr>
              <a:t>بيمار با درد شكم و بي اشتهايي ب</a:t>
            </a:r>
            <a:r>
              <a:rPr lang="fa-IR" altLang="en-US" sz="2000">
                <a:latin typeface="Times New Roman" panose="02020603050405020304" pitchFamily="18" charset="0"/>
                <a:cs typeface="Titr" pitchFamily="2" charset="-78"/>
              </a:rPr>
              <a:t>ه</a:t>
            </a:r>
            <a:r>
              <a:rPr lang="ar-SA" altLang="en-US" sz="2000">
                <a:latin typeface="Times New Roman" panose="02020603050405020304" pitchFamily="18" charset="0"/>
                <a:cs typeface="Titr" pitchFamily="2" charset="-78"/>
              </a:rPr>
              <a:t> طبيب عمومي مراجعه نموده پزشك پس از يك سئوال و جواب كوتاه به تشخيص رسيده و براي وي آمپول </a:t>
            </a:r>
            <a:r>
              <a:rPr lang="ar-SA" altLang="en-US" sz="2000">
                <a:latin typeface="Times New Roman" panose="02020603050405020304" pitchFamily="18" charset="0"/>
                <a:cs typeface="B Jadid" panose="00000700000000000000" pitchFamily="2" charset="-78"/>
              </a:rPr>
              <a:t>هيوس</a:t>
            </a:r>
            <a:r>
              <a:rPr lang="fa-IR" altLang="en-US" sz="2000">
                <a:latin typeface="Times New Roman" panose="02020603050405020304" pitchFamily="18" charset="0"/>
                <a:cs typeface="B Jadid" panose="00000700000000000000" pitchFamily="2" charset="-78"/>
              </a:rPr>
              <a:t>ی</a:t>
            </a:r>
            <a:r>
              <a:rPr lang="ar-SA" altLang="en-US" sz="2000">
                <a:latin typeface="Times New Roman" panose="02020603050405020304" pitchFamily="18" charset="0"/>
                <a:cs typeface="B Jadid" panose="00000700000000000000" pitchFamily="2" charset="-78"/>
              </a:rPr>
              <a:t>ن </a:t>
            </a:r>
            <a:r>
              <a:rPr lang="ar-SA" altLang="en-US" sz="2000">
                <a:latin typeface="Times New Roman" panose="02020603050405020304" pitchFamily="18" charset="0"/>
                <a:cs typeface="Titr" pitchFamily="2" charset="-78"/>
              </a:rPr>
              <a:t>و سرم يك سوم دو سوم تجويز با حال عمومي نسبتا خوب او را مرخص كرده است. پس از چند ساعت بيمار با حال عمومي وخيم و علايم شوك سپتيك به بيمارستان مراجعه و در بررسيهاي بعدي آپانديسيت پرفوره قطعي ميگردد.</a:t>
            </a:r>
          </a:p>
          <a:p>
            <a:pPr algn="just" rtl="1" eaLnBrk="1" hangingPunct="1"/>
            <a:r>
              <a:rPr lang="ar-SA" altLang="en-US" sz="2000">
                <a:latin typeface="Times New Roman" panose="02020603050405020304" pitchFamily="18" charset="0"/>
                <a:cs typeface="Titr" pitchFamily="2" charset="-78"/>
              </a:rPr>
              <a:t>طبيب عمومي از نظر انجام معاينه شكم و يا بررسيهاي پاراكلينيك و تحت نظر گرفتن مرتكب قصور شده است. (بي مبالاتي)</a:t>
            </a:r>
            <a:endParaRPr lang="en-US" altLang="en-US" sz="2000">
              <a:latin typeface="Times New Roman" panose="02020603050405020304" pitchFamily="18" charset="0"/>
              <a:cs typeface="Titr" pitchFamily="2" charset="-78"/>
            </a:endParaRPr>
          </a:p>
        </p:txBody>
      </p:sp>
    </p:spTree>
    <p:extLst>
      <p:ext uri="{BB962C8B-B14F-4D97-AF65-F5344CB8AC3E}">
        <p14:creationId xmlns:p14="http://schemas.microsoft.com/office/powerpoint/2010/main" val="37995152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2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4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5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7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9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6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ar-SA" alt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Opulent</Template>
  <TotalTime>335</TotalTime>
  <Words>1607</Words>
  <Application>Microsoft Office PowerPoint</Application>
  <PresentationFormat>On-screen Show (4:3)</PresentationFormat>
  <Paragraphs>124</Paragraphs>
  <Slides>36</Slides>
  <Notes>0</Notes>
  <HiddenSlides>0</HiddenSlides>
  <MMClips>0</MMClips>
  <ScaleCrop>false</ScaleCrop>
  <HeadingPairs>
    <vt:vector size="4" baseType="variant">
      <vt:variant>
        <vt:lpstr>Theme</vt:lpstr>
      </vt:variant>
      <vt:variant>
        <vt:i4>10</vt:i4>
      </vt:variant>
      <vt:variant>
        <vt:lpstr>Slide Titles</vt:lpstr>
      </vt:variant>
      <vt:variant>
        <vt:i4>36</vt:i4>
      </vt:variant>
    </vt:vector>
  </HeadingPairs>
  <TitlesOfParts>
    <vt:vector size="46" baseType="lpstr">
      <vt:lpstr>Opulent</vt:lpstr>
      <vt:lpstr>2_Profile</vt:lpstr>
      <vt:lpstr>3_Profile</vt:lpstr>
      <vt:lpstr>4_Profile</vt:lpstr>
      <vt:lpstr>5_Profile</vt:lpstr>
      <vt:lpstr>7_Profile</vt:lpstr>
      <vt:lpstr>9_Profile</vt:lpstr>
      <vt:lpstr>6_Profile</vt:lpstr>
      <vt:lpstr>Facet</vt:lpstr>
      <vt:lpstr>Wisp</vt:lpstr>
      <vt:lpstr>قصورپزشکی مرتبط با بارداری وزایمان</vt:lpstr>
      <vt:lpstr>PowerPoint Presentation</vt:lpstr>
      <vt:lpstr>PowerPoint Presentation</vt:lpstr>
      <vt:lpstr>PowerPoint Presentation</vt:lpstr>
      <vt:lpstr>PowerPoint Presentation</vt:lpstr>
      <vt:lpstr>PowerPoint Presentation</vt:lpstr>
      <vt:lpstr>مثال 1:</vt:lpstr>
      <vt:lpstr>مثال 2:</vt:lpstr>
      <vt:lpstr>مثال 3:</vt:lpstr>
      <vt:lpstr>مثال 4:</vt:lpstr>
      <vt:lpstr>PowerPoint Presentation</vt:lpstr>
      <vt:lpstr>مثال 1:</vt:lpstr>
      <vt:lpstr>مثال 2:</vt:lpstr>
      <vt:lpstr>PowerPoint Presentation</vt:lpstr>
      <vt:lpstr>مثال 1:</vt:lpstr>
      <vt:lpstr>مثال 2: (نمونه هاي ديگري از عدم مهارت): </vt:lpstr>
      <vt:lpstr>PowerPoint Presentation</vt:lpstr>
      <vt:lpstr>مثالهايي از  عدم رعايت نظامات دولتي:</vt:lpstr>
      <vt:lpstr>PowerPoint Presentation</vt:lpstr>
      <vt:lpstr>PowerPoint Presentation</vt:lpstr>
      <vt:lpstr>چند نکته آماری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Moorche 30 DVDs</dc:creator>
  <cp:lastModifiedBy>MA-SalehRiyahi-PC</cp:lastModifiedBy>
  <cp:revision>53</cp:revision>
  <dcterms:created xsi:type="dcterms:W3CDTF">2019-03-05T18:03:58Z</dcterms:created>
  <dcterms:modified xsi:type="dcterms:W3CDTF">2021-07-26T03:32:35Z</dcterms:modified>
</cp:coreProperties>
</file>