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5"/>
  </p:sldMasterIdLst>
  <p:notesMasterIdLst>
    <p:notesMasterId r:id="rId98"/>
  </p:notesMasterIdLst>
  <p:sldIdLst>
    <p:sldId id="321" r:id="rId6"/>
    <p:sldId id="364" r:id="rId7"/>
    <p:sldId id="357" r:id="rId8"/>
    <p:sldId id="366" r:id="rId9"/>
    <p:sldId id="324" r:id="rId10"/>
    <p:sldId id="325" r:id="rId11"/>
    <p:sldId id="351" r:id="rId12"/>
    <p:sldId id="323" r:id="rId13"/>
    <p:sldId id="326" r:id="rId14"/>
    <p:sldId id="327" r:id="rId15"/>
    <p:sldId id="329" r:id="rId16"/>
    <p:sldId id="328" r:id="rId17"/>
    <p:sldId id="332" r:id="rId18"/>
    <p:sldId id="334" r:id="rId19"/>
    <p:sldId id="335" r:id="rId20"/>
    <p:sldId id="337" r:id="rId21"/>
    <p:sldId id="336" r:id="rId22"/>
    <p:sldId id="338" r:id="rId23"/>
    <p:sldId id="330" r:id="rId24"/>
    <p:sldId id="359" r:id="rId25"/>
    <p:sldId id="333" r:id="rId26"/>
    <p:sldId id="361" r:id="rId27"/>
    <p:sldId id="362" r:id="rId28"/>
    <p:sldId id="339" r:id="rId29"/>
    <p:sldId id="340" r:id="rId30"/>
    <p:sldId id="341" r:id="rId31"/>
    <p:sldId id="342" r:id="rId32"/>
    <p:sldId id="343" r:id="rId33"/>
    <p:sldId id="354" r:id="rId34"/>
    <p:sldId id="352" r:id="rId35"/>
    <p:sldId id="344" r:id="rId36"/>
    <p:sldId id="345" r:id="rId37"/>
    <p:sldId id="346" r:id="rId38"/>
    <p:sldId id="347" r:id="rId39"/>
    <p:sldId id="349" r:id="rId40"/>
    <p:sldId id="348" r:id="rId41"/>
    <p:sldId id="315" r:id="rId42"/>
    <p:sldId id="318" r:id="rId43"/>
    <p:sldId id="358" r:id="rId44"/>
    <p:sldId id="275" r:id="rId45"/>
    <p:sldId id="268" r:id="rId46"/>
    <p:sldId id="270" r:id="rId47"/>
    <p:sldId id="283" r:id="rId48"/>
    <p:sldId id="284" r:id="rId49"/>
    <p:sldId id="285" r:id="rId50"/>
    <p:sldId id="286" r:id="rId51"/>
    <p:sldId id="287" r:id="rId52"/>
    <p:sldId id="288" r:id="rId53"/>
    <p:sldId id="271" r:id="rId54"/>
    <p:sldId id="291" r:id="rId55"/>
    <p:sldId id="278" r:id="rId56"/>
    <p:sldId id="310" r:id="rId57"/>
    <p:sldId id="279" r:id="rId58"/>
    <p:sldId id="280" r:id="rId59"/>
    <p:sldId id="281" r:id="rId60"/>
    <p:sldId id="282" r:id="rId61"/>
    <p:sldId id="272" r:id="rId62"/>
    <p:sldId id="296" r:id="rId63"/>
    <p:sldId id="309" r:id="rId64"/>
    <p:sldId id="319" r:id="rId65"/>
    <p:sldId id="298" r:id="rId66"/>
    <p:sldId id="273" r:id="rId67"/>
    <p:sldId id="306" r:id="rId68"/>
    <p:sldId id="307" r:id="rId69"/>
    <p:sldId id="289" r:id="rId70"/>
    <p:sldId id="299" r:id="rId71"/>
    <p:sldId id="290" r:id="rId72"/>
    <p:sldId id="308" r:id="rId73"/>
    <p:sldId id="276" r:id="rId74"/>
    <p:sldId id="311" r:id="rId75"/>
    <p:sldId id="314" r:id="rId76"/>
    <p:sldId id="313" r:id="rId77"/>
    <p:sldId id="302" r:id="rId78"/>
    <p:sldId id="300" r:id="rId79"/>
    <p:sldId id="356" r:id="rId80"/>
    <p:sldId id="303" r:id="rId81"/>
    <p:sldId id="320" r:id="rId82"/>
    <p:sldId id="305" r:id="rId83"/>
    <p:sldId id="304" r:id="rId84"/>
    <p:sldId id="367" r:id="rId85"/>
    <p:sldId id="368" r:id="rId86"/>
    <p:sldId id="369" r:id="rId87"/>
    <p:sldId id="370" r:id="rId88"/>
    <p:sldId id="371" r:id="rId89"/>
    <p:sldId id="372" r:id="rId90"/>
    <p:sldId id="373" r:id="rId91"/>
    <p:sldId id="374" r:id="rId92"/>
    <p:sldId id="375" r:id="rId93"/>
    <p:sldId id="376" r:id="rId94"/>
    <p:sldId id="377" r:id="rId95"/>
    <p:sldId id="378" r:id="rId96"/>
    <p:sldId id="265" r:id="rId97"/>
  </p:sldIdLst>
  <p:sldSz cx="9144000" cy="6858000" type="screen4x3"/>
  <p:notesSz cx="6858000" cy="9144000"/>
  <p:custDataLst>
    <p:tags r:id="rId9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21" autoAdjust="0"/>
  </p:normalViewPr>
  <p:slideViewPr>
    <p:cSldViewPr>
      <p:cViewPr varScale="1">
        <p:scale>
          <a:sx n="101" d="100"/>
          <a:sy n="101" d="100"/>
        </p:scale>
        <p:origin x="29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7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84" Type="http://schemas.openxmlformats.org/officeDocument/2006/relationships/slide" Target="slides/slide79.xml"/><Relationship Id="rId89" Type="http://schemas.openxmlformats.org/officeDocument/2006/relationships/slide" Target="slides/slide84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92" Type="http://schemas.openxmlformats.org/officeDocument/2006/relationships/slide" Target="slides/slide87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slide" Target="slides/slide61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87" Type="http://schemas.openxmlformats.org/officeDocument/2006/relationships/slide" Target="slides/slide82.xml"/><Relationship Id="rId102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90" Type="http://schemas.openxmlformats.org/officeDocument/2006/relationships/slide" Target="slides/slide85.xml"/><Relationship Id="rId95" Type="http://schemas.openxmlformats.org/officeDocument/2006/relationships/slide" Target="slides/slide90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slide" Target="slides/slide72.xml"/><Relationship Id="rId100" Type="http://schemas.openxmlformats.org/officeDocument/2006/relationships/presProps" Target="presProp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slide" Target="slides/slide75.xml"/><Relationship Id="rId85" Type="http://schemas.openxmlformats.org/officeDocument/2006/relationships/slide" Target="slides/slide80.xml"/><Relationship Id="rId93" Type="http://schemas.openxmlformats.org/officeDocument/2006/relationships/slide" Target="slides/slide88.xml"/><Relationship Id="rId9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103" Type="http://schemas.openxmlformats.org/officeDocument/2006/relationships/tableStyles" Target="tableStyles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slide" Target="slides/slide78.xml"/><Relationship Id="rId88" Type="http://schemas.openxmlformats.org/officeDocument/2006/relationships/slide" Target="slides/slide83.xml"/><Relationship Id="rId91" Type="http://schemas.openxmlformats.org/officeDocument/2006/relationships/slide" Target="slides/slide86.xml"/><Relationship Id="rId96" Type="http://schemas.openxmlformats.org/officeDocument/2006/relationships/slide" Target="slides/slide9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slide" Target="slides/slide76.xml"/><Relationship Id="rId86" Type="http://schemas.openxmlformats.org/officeDocument/2006/relationships/slide" Target="slides/slide81.xml"/><Relationship Id="rId94" Type="http://schemas.openxmlformats.org/officeDocument/2006/relationships/slide" Target="slides/slide89.xml"/><Relationship Id="rId99" Type="http://schemas.openxmlformats.org/officeDocument/2006/relationships/tags" Target="tags/tag1.xml"/><Relationship Id="rId101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97" Type="http://schemas.openxmlformats.org/officeDocument/2006/relationships/slide" Target="slides/slide9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17381E-5D82-49D2-A06B-7D8C80388E04}" type="datetimeFigureOut">
              <a:rPr lang="en-US" smtClean="0"/>
              <a:pPr/>
              <a:t>9/20/2021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87C2E7-6B15-447C-8C7C-7A204D317A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4426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43BFBAD7-1B63-43D7-82CA-2505292DDBDB}" type="slidenum">
              <a:rPr lang="en-IN" altLang="en-US" sz="1200" smtClean="0"/>
              <a:pPr eaLnBrk="1" hangingPunct="1"/>
              <a:t>8</a:t>
            </a:fld>
            <a:endParaRPr lang="en-IN" altLang="en-US" sz="1200"/>
          </a:p>
        </p:txBody>
      </p:sp>
    </p:spTree>
    <p:extLst>
      <p:ext uri="{BB962C8B-B14F-4D97-AF65-F5344CB8AC3E}">
        <p14:creationId xmlns:p14="http://schemas.microsoft.com/office/powerpoint/2010/main" val="21746739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35893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6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fld id="{7CC0E0CD-55AD-4F78-A157-0B8BD826D893}" type="slidenum">
              <a:rPr lang="en-US" altLang="en-US" sz="1200">
                <a:latin typeface="Arial" charset="0"/>
              </a:rPr>
              <a:pPr/>
              <a:t>16</a:t>
            </a:fld>
            <a:endParaRPr lang="en-US" altLang="en-US" sz="1200">
              <a:latin typeface="Arial" charset="0"/>
            </a:endParaRPr>
          </a:p>
        </p:txBody>
      </p:sp>
      <p:sp>
        <p:nvSpPr>
          <p:cNvPr id="76803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b"/>
          <a:lstStyle>
            <a:lvl1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pPr algn="r" eaLnBrk="1" hangingPunct="1"/>
            <a:fld id="{AFF46BC9-879F-484D-A7B3-6CF4ED0BEACB}" type="slidenum">
              <a:rPr lang="en-US" altLang="en-US" sz="1200">
                <a:latin typeface="Times New Roman" pitchFamily="18" charset="0"/>
              </a:rPr>
              <a:pPr algn="r" eaLnBrk="1" hangingPunct="1"/>
              <a:t>16</a:t>
            </a:fld>
            <a:endParaRPr lang="en-US" altLang="en-US" sz="1200">
              <a:latin typeface="Times New Roman" pitchFamily="18" charset="0"/>
            </a:endParaRPr>
          </a:p>
        </p:txBody>
      </p:sp>
      <p:sp>
        <p:nvSpPr>
          <p:cNvPr id="768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725765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C25DB3-8631-4AE6-BAC0-C378047FE35D}" type="slidenum">
              <a:rPr lang="en-US" smtClean="0"/>
              <a:pPr/>
              <a:t>60</a:t>
            </a:fld>
            <a:endParaRPr lang="en-US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3551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C04EF-1E28-49E4-B6B5-68A385ADC577}" type="datetime1">
              <a:rPr lang="en-US" smtClean="0"/>
              <a:pPr/>
              <a:t>9/20/2021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CC73B169-B44D-4FE3-8859-7E1FF66014B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FFFE3-24CE-4C46-9D21-9BE7BADBD3C3}" type="datetime1">
              <a:rPr lang="en-US" smtClean="0"/>
              <a:pPr/>
              <a:t>9/20/2021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3B169-B44D-4FE3-8859-7E1FF66014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FF2F4-9603-4529-85B7-EF9782BD3091}" type="datetime1">
              <a:rPr lang="en-US" smtClean="0"/>
              <a:pPr/>
              <a:t>9/20/2021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3B169-B44D-4FE3-8859-7E1FF66014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FC011-DA74-456A-BEA3-FFC1CD75B2A7}" type="datetime1">
              <a:rPr lang="en-US" smtClean="0"/>
              <a:pPr/>
              <a:t>9/20/2021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3B169-B44D-4FE3-8859-7E1FF66014B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B9C75B-BF3F-4E99-B68D-69F7B04BB615}" type="datetime1">
              <a:rPr lang="en-US" smtClean="0"/>
              <a:pPr/>
              <a:t>9/20/2021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C73B169-B44D-4FE3-8859-7E1FF66014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042FF-35D0-4DE6-A09E-E262A7017FE0}" type="datetime1">
              <a:rPr lang="en-US" smtClean="0"/>
              <a:pPr/>
              <a:t>9/20/2021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3B169-B44D-4FE3-8859-7E1FF66014B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BE3B6-2B14-4538-BB66-912717817885}" type="datetime1">
              <a:rPr lang="en-US" smtClean="0"/>
              <a:pPr/>
              <a:t>9/20/2021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3B169-B44D-4FE3-8859-7E1FF66014B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3C6BD-D150-47F1-A963-88D2D3743385}" type="datetime1">
              <a:rPr lang="en-US" smtClean="0"/>
              <a:pPr/>
              <a:t>9/20/2021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3B169-B44D-4FE3-8859-7E1FF66014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7A73D-A0D8-4EE1-AB5A-4E7537DF0E71}" type="datetime1">
              <a:rPr lang="en-US" smtClean="0"/>
              <a:pPr/>
              <a:t>9/20/2021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3B169-B44D-4FE3-8859-7E1FF66014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97C91-F8C0-4517-83B7-9B37C2393871}" type="datetime1">
              <a:rPr lang="en-US" smtClean="0"/>
              <a:pPr/>
              <a:t>9/20/2021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73B169-B44D-4FE3-8859-7E1FF66014B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26BBD0-544B-4E09-8545-5209263E093C}" type="datetime1">
              <a:rPr lang="en-US" smtClean="0"/>
              <a:pPr/>
              <a:t>9/20/2021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C73B169-B44D-4FE3-8859-7E1FF66014B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6D7E868-6ABD-4402-8A97-6547512381AF}" type="datetime1">
              <a:rPr lang="en-US" smtClean="0"/>
              <a:pPr/>
              <a:t>9/20/2021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en-US"/>
              <a:t>s.sagheb Neonatologist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CC73B169-B44D-4FE3-8859-7E1FF66014B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://www.fphcare.com/_img/gallery/neopuff_rd900.jpg" TargetMode="Externa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4.xml"/><Relationship Id="rId1" Type="http://schemas.openxmlformats.org/officeDocument/2006/relationships/video" Target="file:///E:\documents\NRP\V_03_14_01.wmv" TargetMode="Externa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documents\NRP\V_03_16_01.wmv" TargetMode="Externa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4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Initial Steps of </a:t>
            </a:r>
            <a:r>
              <a:rPr lang="en-US" dirty="0" err="1"/>
              <a:t>Resucitation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23527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548680"/>
            <a:ext cx="5686425" cy="534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08193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06413" y="1219200"/>
            <a:ext cx="7646987" cy="7620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dirty="0">
                <a:solidFill>
                  <a:schemeClr val="tx1"/>
                </a:solidFill>
              </a:rPr>
              <a:t>Position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28600" y="304800"/>
            <a:ext cx="8382000" cy="762000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GB" sz="4000" b="1" dirty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Steps of resuscitation</a:t>
            </a:r>
          </a:p>
        </p:txBody>
      </p:sp>
      <p:pic>
        <p:nvPicPr>
          <p:cNvPr id="21508" name="Picture 3" descr="posit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548"/>
          <a:stretch>
            <a:fillRect/>
          </a:stretch>
        </p:blipFill>
        <p:spPr bwMode="auto">
          <a:xfrm>
            <a:off x="1143000" y="2133600"/>
            <a:ext cx="67818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ate Placeholder 1"/>
          <p:cNvSpPr>
            <a:spLocks noGrp="1"/>
          </p:cNvSpPr>
          <p:nvPr>
            <p:ph type="dt" sz="quarter" idx="10"/>
          </p:nvPr>
        </p:nvSpPr>
        <p:spPr>
          <a:xfrm>
            <a:off x="381000" y="6400800"/>
            <a:ext cx="2286000" cy="457200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i="1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Teaching Aids: ENC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i="1" kern="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510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7543800" y="6324600"/>
            <a:ext cx="6096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altLang="en-US" sz="1400" i="1">
                <a:solidFill>
                  <a:schemeClr val="bg1"/>
                </a:solidFill>
                <a:latin typeface="Arial" charset="0"/>
                <a:cs typeface="Arial" charset="0"/>
              </a:rPr>
              <a:t>NH-</a:t>
            </a:r>
          </a:p>
        </p:txBody>
      </p:sp>
      <p:sp>
        <p:nvSpPr>
          <p:cNvPr id="21511" name="Slide Number Placeholder 3"/>
          <p:cNvSpPr txBox="1">
            <a:spLocks/>
          </p:cNvSpPr>
          <p:nvPr/>
        </p:nvSpPr>
        <p:spPr bwMode="auto">
          <a:xfrm>
            <a:off x="8001000" y="6324600"/>
            <a:ext cx="457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7BDE622B-9683-46E5-A32D-3821A5B80DA0}" type="slidenum">
              <a:rPr lang="en-US" altLang="en-US" sz="1400" i="1">
                <a:solidFill>
                  <a:schemeClr val="bg1"/>
                </a:solidFill>
                <a:latin typeface="Arial" charset="0"/>
                <a:cs typeface="Arial" charset="0"/>
              </a:rPr>
              <a:pPr eaLnBrk="1" hangingPunct="1"/>
              <a:t>11</a:t>
            </a:fld>
            <a:endParaRPr lang="en-US" altLang="en-US" sz="1400" i="1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715000" y="2590800"/>
            <a:ext cx="609600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953000" y="2590800"/>
            <a:ext cx="1664427" cy="9233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tx1"/>
                </a:solidFill>
              </a:rPr>
              <a:t>√</a:t>
            </a:r>
          </a:p>
        </p:txBody>
      </p:sp>
    </p:spTree>
    <p:extLst>
      <p:ext uri="{BB962C8B-B14F-4D97-AF65-F5344CB8AC3E}">
        <p14:creationId xmlns:p14="http://schemas.microsoft.com/office/powerpoint/2010/main" val="3265910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1150" y="1471613"/>
            <a:ext cx="5981700" cy="391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41305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3" descr="suction mouth &amp; nose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lum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3" r="7692" b="56288"/>
          <a:stretch>
            <a:fillRect/>
          </a:stretch>
        </p:blipFill>
        <p:spPr>
          <a:xfrm>
            <a:off x="838200" y="2286000"/>
            <a:ext cx="3124200" cy="2989263"/>
          </a:xfrm>
          <a:noFill/>
        </p:spPr>
      </p:pic>
      <p:pic>
        <p:nvPicPr>
          <p:cNvPr id="22531" name="Picture 4" descr="suction mouth &amp; nose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lum contras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06" r="9435" b="14970"/>
          <a:stretch>
            <a:fillRect/>
          </a:stretch>
        </p:blipFill>
        <p:spPr>
          <a:xfrm>
            <a:off x="4648200" y="2286000"/>
            <a:ext cx="3048000" cy="2932113"/>
          </a:xfrm>
          <a:noFill/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304800" y="1219200"/>
            <a:ext cx="8458200" cy="762000"/>
          </a:xfrm>
          <a:prstGeom prst="rect">
            <a:avLst/>
          </a:prstGeom>
        </p:spPr>
        <p:txBody>
          <a:bodyPr anchor="b"/>
          <a:lstStyle/>
          <a:p>
            <a:pPr fontAlgn="auto">
              <a:spcAft>
                <a:spcPts val="0"/>
              </a:spcAft>
              <a:defRPr/>
            </a:pPr>
            <a:r>
              <a:rPr lang="en-US" sz="36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Position, </a:t>
            </a:r>
            <a:r>
              <a:rPr lang="en-US" sz="3600" b="1" dirty="0">
                <a:latin typeface="+mj-lt"/>
                <a:ea typeface="+mj-ea"/>
                <a:cs typeface="+mj-cs"/>
              </a:rPr>
              <a:t>clear airways (if needed)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28600" y="304800"/>
            <a:ext cx="8382000" cy="762000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GB" sz="4000" b="1" dirty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Steps of resuscitation</a:t>
            </a:r>
          </a:p>
        </p:txBody>
      </p:sp>
      <p:sp>
        <p:nvSpPr>
          <p:cNvPr id="8" name="Date Placeholder 1"/>
          <p:cNvSpPr>
            <a:spLocks noGrp="1"/>
          </p:cNvSpPr>
          <p:nvPr>
            <p:ph type="dt" sz="quarter" idx="10"/>
          </p:nvPr>
        </p:nvSpPr>
        <p:spPr>
          <a:xfrm>
            <a:off x="381000" y="6400800"/>
            <a:ext cx="2286000" cy="457200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i="1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Teaching Aids: ENC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i="1" kern="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536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7543800" y="6324600"/>
            <a:ext cx="6096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altLang="en-US" sz="1400" i="1">
                <a:solidFill>
                  <a:schemeClr val="bg1"/>
                </a:solidFill>
                <a:latin typeface="Arial" charset="0"/>
                <a:cs typeface="Arial" charset="0"/>
              </a:rPr>
              <a:t>NH-</a:t>
            </a:r>
          </a:p>
        </p:txBody>
      </p:sp>
      <p:sp>
        <p:nvSpPr>
          <p:cNvPr id="22537" name="Slide Number Placeholder 3"/>
          <p:cNvSpPr txBox="1">
            <a:spLocks/>
          </p:cNvSpPr>
          <p:nvPr/>
        </p:nvSpPr>
        <p:spPr bwMode="auto">
          <a:xfrm>
            <a:off x="8001000" y="6324600"/>
            <a:ext cx="457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ECEF56E5-8EE2-4B4A-816F-A38CE3B7AA48}" type="slidenum">
              <a:rPr lang="en-US" altLang="en-US" sz="1400" i="1">
                <a:solidFill>
                  <a:schemeClr val="bg1"/>
                </a:solidFill>
                <a:latin typeface="Arial" charset="0"/>
                <a:cs typeface="Arial" charset="0"/>
              </a:rPr>
              <a:pPr eaLnBrk="1" hangingPunct="1"/>
              <a:t>13</a:t>
            </a:fld>
            <a:endParaRPr lang="en-US" altLang="en-US" sz="1400" i="1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76072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19100"/>
            <a:ext cx="7772400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71929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509588"/>
            <a:ext cx="7553325" cy="583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00333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0"/>
            <a:ext cx="7313613" cy="1143000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en-US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Do Not Attempt This!</a:t>
            </a:r>
          </a:p>
        </p:txBody>
      </p:sp>
      <p:pic>
        <p:nvPicPr>
          <p:cNvPr id="75779" name="Picture 3" descr="nurse resusc"/>
          <p:cNvPicPr>
            <a:picLocks noGrp="1" noChangeAspect="1" noChangeArrowheads="1"/>
          </p:cNvPicPr>
          <p:nvPr>
            <p:ph type="body" sz="half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6800"/>
            <a:ext cx="3370263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80" name="Picture 4" descr="upside down resusc"/>
          <p:cNvPicPr>
            <a:picLocks noGrp="1" noChangeAspect="1" noChangeArrowheads="1"/>
          </p:cNvPicPr>
          <p:nvPr>
            <p:ph type="body" sz="half" idx="429496729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066800"/>
            <a:ext cx="3886200" cy="41354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782" name="TextBox 5"/>
          <p:cNvSpPr txBox="1">
            <a:spLocks noChangeArrowheads="1"/>
          </p:cNvSpPr>
          <p:nvPr/>
        </p:nvSpPr>
        <p:spPr bwMode="auto">
          <a:xfrm>
            <a:off x="3581400" y="2514600"/>
            <a:ext cx="12954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2pPr>
            <a:lvl3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3pPr>
            <a:lvl4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4pPr>
            <a:lvl5pPr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charset="0"/>
                <a:ea typeface="ＭＳ Ｐゴシック" charset="-128"/>
              </a:defRPr>
            </a:lvl9pPr>
          </a:lstStyle>
          <a:p>
            <a:r>
              <a:rPr lang="en-US" altLang="en-US" sz="72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965140957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524000" y="2057400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800" b="1" dirty="0"/>
              <a:t>Decisions and actions during newborn resuscitation are based on:</a:t>
            </a:r>
          </a:p>
          <a:p>
            <a:r>
              <a:rPr lang="en-US" sz="2800" b="1" dirty="0"/>
              <a:t>Respirations</a:t>
            </a:r>
          </a:p>
          <a:p>
            <a:r>
              <a:rPr lang="en-US" sz="2800" b="1" dirty="0"/>
              <a:t>Heart rate</a:t>
            </a:r>
          </a:p>
          <a:p>
            <a:r>
              <a:rPr lang="en-US" sz="2800" b="1" dirty="0"/>
              <a:t>Color/oximetry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9517272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175" y="995363"/>
            <a:ext cx="6343650" cy="486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50258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pic>
        <p:nvPicPr>
          <p:cNvPr id="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762000"/>
            <a:ext cx="5658786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3644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2176463" y="-7938"/>
            <a:ext cx="405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b-NO">
                <a:solidFill>
                  <a:prstClr val="black"/>
                </a:solidFill>
              </a:rPr>
              <a:t>American Academy of Pediatrics 2010</a:t>
            </a:r>
            <a:endParaRPr lang="en-US">
              <a:solidFill>
                <a:prstClr val="black"/>
              </a:solidFill>
            </a:endParaRP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6535738" y="6538913"/>
            <a:ext cx="25003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b-NO" sz="1200">
                <a:solidFill>
                  <a:prstClr val="black"/>
                </a:solidFill>
              </a:rPr>
              <a:t>Kattwinkel J et al Pediatrics, 2010 </a:t>
            </a:r>
            <a:endParaRPr lang="en-US" sz="1200">
              <a:solidFill>
                <a:prstClr val="black"/>
              </a:solidFill>
            </a:endParaRPr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76250"/>
            <a:ext cx="5975350" cy="638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147252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8680"/>
            <a:ext cx="9144000" cy="900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66642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188" y="457200"/>
            <a:ext cx="7667625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56033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696464"/>
                </a:solidFill>
              </a:rPr>
              <a:t>s.sagheb Neonatologist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175" y="995363"/>
            <a:ext cx="6343650" cy="486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05467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908720"/>
            <a:ext cx="8767037" cy="4200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3839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US" dirty="0"/>
              <a:t>HR&lt;100 bpm,</a:t>
            </a:r>
          </a:p>
          <a:p>
            <a:pPr marL="0" indent="0">
              <a:buNone/>
            </a:pPr>
            <a:r>
              <a:rPr lang="en-US" dirty="0"/>
              <a:t>OR</a:t>
            </a:r>
          </a:p>
          <a:p>
            <a:r>
              <a:rPr lang="en-US" dirty="0"/>
              <a:t>Gasping,</a:t>
            </a:r>
          </a:p>
          <a:p>
            <a:pPr marL="0" indent="0">
              <a:buNone/>
            </a:pPr>
            <a:r>
              <a:rPr lang="en-US" dirty="0"/>
              <a:t>OR</a:t>
            </a:r>
          </a:p>
          <a:p>
            <a:r>
              <a:rPr lang="en-US" dirty="0"/>
              <a:t>Apnea, despite stimulation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4"/>
          </p:nvPr>
        </p:nvSpPr>
        <p:spPr/>
        <p:txBody>
          <a:bodyPr/>
          <a:lstStyle/>
          <a:p>
            <a:r>
              <a:rPr lang="en-US" b="1" dirty="0"/>
              <a:t>Provide PPV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80433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If the baby is breathing and the HR&gt;100 bpm, but:</a:t>
            </a:r>
          </a:p>
          <a:p>
            <a:r>
              <a:rPr lang="en-US" dirty="0">
                <a:solidFill>
                  <a:srgbClr val="FF0000"/>
                </a:solidFill>
              </a:rPr>
              <a:t>Respirations are labored,</a:t>
            </a:r>
          </a:p>
          <a:p>
            <a:pPr marL="0" indent="0">
              <a:buNone/>
            </a:pPr>
            <a:r>
              <a:rPr lang="en-US" dirty="0"/>
              <a:t>     or</a:t>
            </a:r>
          </a:p>
          <a:p>
            <a:r>
              <a:rPr lang="en-US" dirty="0">
                <a:solidFill>
                  <a:srgbClr val="FF0000"/>
                </a:solidFill>
              </a:rPr>
              <a:t>The baby has persistent cyanosis</a:t>
            </a:r>
          </a:p>
          <a:p>
            <a:r>
              <a:rPr lang="en-US" dirty="0"/>
              <a:t>CPAP by face mask</a:t>
            </a:r>
          </a:p>
          <a:p>
            <a:r>
              <a:rPr lang="en-US" dirty="0"/>
              <a:t>You should also attach an </a:t>
            </a:r>
            <a:r>
              <a:rPr lang="en-US" dirty="0" err="1"/>
              <a:t>oximeter</a:t>
            </a:r>
            <a:r>
              <a:rPr lang="en-US" dirty="0"/>
              <a:t> to assess the efficacy of your action and the possible need for supplemental O2.</a:t>
            </a:r>
          </a:p>
        </p:txBody>
      </p:sp>
    </p:spTree>
    <p:extLst>
      <p:ext uri="{BB962C8B-B14F-4D97-AF65-F5344CB8AC3E}">
        <p14:creationId xmlns:p14="http://schemas.microsoft.com/office/powerpoint/2010/main" val="8056578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914400"/>
            <a:ext cx="7391400" cy="461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82879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457201"/>
            <a:ext cx="5186363" cy="542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005677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975" y="1724025"/>
            <a:ext cx="4667250" cy="401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72097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4"/>
          <p:cNvSpPr txBox="1">
            <a:spLocks noChangeArrowheads="1"/>
          </p:cNvSpPr>
          <p:nvPr/>
        </p:nvSpPr>
        <p:spPr bwMode="auto">
          <a:xfrm>
            <a:off x="2916238" y="19891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nb-NO"/>
          </a:p>
        </p:txBody>
      </p:sp>
      <p:sp>
        <p:nvSpPr>
          <p:cNvPr id="30723" name="Text Box 11"/>
          <p:cNvSpPr txBox="1">
            <a:spLocks noChangeArrowheads="1"/>
          </p:cNvSpPr>
          <p:nvPr/>
        </p:nvSpPr>
        <p:spPr bwMode="auto">
          <a:xfrm>
            <a:off x="5027613" y="4286250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b-NO" b="1">
                <a:solidFill>
                  <a:srgbClr val="FF0000"/>
                </a:solidFill>
              </a:rPr>
              <a:t>X</a:t>
            </a:r>
            <a:endParaRPr lang="en-US" b="1">
              <a:solidFill>
                <a:srgbClr val="FF0000"/>
              </a:solidFill>
            </a:endParaRPr>
          </a:p>
        </p:txBody>
      </p:sp>
      <p:pic>
        <p:nvPicPr>
          <p:cNvPr id="30724" name="Picture 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412875"/>
            <a:ext cx="2533650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18" descr="Ok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27313" y="836613"/>
            <a:ext cx="6337300" cy="469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Text Box 19"/>
          <p:cNvSpPr txBox="1">
            <a:spLocks noChangeArrowheads="1"/>
          </p:cNvSpPr>
          <p:nvPr/>
        </p:nvSpPr>
        <p:spPr bwMode="auto">
          <a:xfrm>
            <a:off x="6424613" y="25130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nb-NO"/>
          </a:p>
        </p:txBody>
      </p:sp>
      <p:sp>
        <p:nvSpPr>
          <p:cNvPr id="1315847" name="Text Box 23"/>
          <p:cNvSpPr txBox="1">
            <a:spLocks noChangeArrowheads="1"/>
          </p:cNvSpPr>
          <p:nvPr/>
        </p:nvSpPr>
        <p:spPr bwMode="auto">
          <a:xfrm>
            <a:off x="8459788" y="1406525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b-NO" b="1">
                <a:solidFill>
                  <a:srgbClr val="B92F21"/>
                </a:solidFill>
              </a:rPr>
              <a:t>X</a:t>
            </a:r>
            <a:endParaRPr lang="en-US" b="1">
              <a:solidFill>
                <a:srgbClr val="B92F21"/>
              </a:solidFill>
            </a:endParaRPr>
          </a:p>
        </p:txBody>
      </p:sp>
      <p:sp>
        <p:nvSpPr>
          <p:cNvPr id="1315848" name="Text Box 26"/>
          <p:cNvSpPr txBox="1">
            <a:spLocks noChangeArrowheads="1"/>
          </p:cNvSpPr>
          <p:nvPr/>
        </p:nvSpPr>
        <p:spPr bwMode="auto">
          <a:xfrm>
            <a:off x="5580063" y="177323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b-NO" b="1">
                <a:solidFill>
                  <a:srgbClr val="FF0000"/>
                </a:solidFill>
              </a:rPr>
              <a:t>X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1315849" name="Text Box 28"/>
          <p:cNvSpPr txBox="1">
            <a:spLocks noChangeArrowheads="1"/>
          </p:cNvSpPr>
          <p:nvPr/>
        </p:nvSpPr>
        <p:spPr bwMode="auto">
          <a:xfrm>
            <a:off x="4572000" y="2060575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b-NO" b="1">
                <a:solidFill>
                  <a:srgbClr val="FF0000"/>
                </a:solidFill>
              </a:rPr>
              <a:t>X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1315850" name="Text Box 29"/>
          <p:cNvSpPr txBox="1">
            <a:spLocks noChangeArrowheads="1"/>
          </p:cNvSpPr>
          <p:nvPr/>
        </p:nvSpPr>
        <p:spPr bwMode="auto">
          <a:xfrm>
            <a:off x="4067175" y="220503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b-NO" b="1">
                <a:solidFill>
                  <a:srgbClr val="FF0000"/>
                </a:solidFill>
              </a:rPr>
              <a:t>X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1315851" name="Text Box 30"/>
          <p:cNvSpPr txBox="1">
            <a:spLocks noChangeArrowheads="1"/>
          </p:cNvSpPr>
          <p:nvPr/>
        </p:nvSpPr>
        <p:spPr bwMode="auto">
          <a:xfrm>
            <a:off x="5076825" y="1916113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b-NO" b="1">
                <a:solidFill>
                  <a:srgbClr val="FF0000"/>
                </a:solidFill>
              </a:rPr>
              <a:t>X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1315852" name="Text Box 12"/>
          <p:cNvSpPr txBox="1">
            <a:spLocks noChangeArrowheads="1"/>
          </p:cNvSpPr>
          <p:nvPr/>
        </p:nvSpPr>
        <p:spPr bwMode="auto">
          <a:xfrm>
            <a:off x="6084888" y="1693863"/>
            <a:ext cx="336550" cy="366712"/>
          </a:xfrm>
          <a:prstGeom prst="rect">
            <a:avLst/>
          </a:prstGeom>
          <a:noFill/>
          <a:ln w="317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b-NO" b="1">
                <a:solidFill>
                  <a:srgbClr val="FF0000"/>
                </a:solidFill>
              </a:rPr>
              <a:t>X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30733" name="Text Box 13"/>
          <p:cNvSpPr txBox="1">
            <a:spLocks noChangeArrowheads="1"/>
          </p:cNvSpPr>
          <p:nvPr/>
        </p:nvSpPr>
        <p:spPr bwMode="auto">
          <a:xfrm>
            <a:off x="1577975" y="207963"/>
            <a:ext cx="6089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b-NO" b="1"/>
              <a:t>Need of Oxygen According to SpO2 – USA Guidelines </a:t>
            </a:r>
            <a:endParaRPr 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5847" grpId="0"/>
      <p:bldP spid="1315848" grpId="0"/>
      <p:bldP spid="1315849" grpId="0"/>
      <p:bldP spid="1315850" grpId="0"/>
      <p:bldP spid="1315851" grpId="0"/>
      <p:bldP spid="13158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908720"/>
            <a:ext cx="8767037" cy="4200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38399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Targeted Pre </a:t>
            </a:r>
            <a:r>
              <a:rPr lang="en-US" dirty="0" err="1"/>
              <a:t>ductal</a:t>
            </a:r>
            <a:r>
              <a:rPr lang="en-US" dirty="0"/>
              <a:t> Spo2 After Birth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1 min                60-65%</a:t>
            </a:r>
          </a:p>
          <a:p>
            <a:r>
              <a:rPr lang="en-US" dirty="0"/>
              <a:t>2 min                65-70%</a:t>
            </a:r>
          </a:p>
          <a:p>
            <a:r>
              <a:rPr lang="en-US" dirty="0"/>
              <a:t>3 min                 70-75%</a:t>
            </a:r>
          </a:p>
          <a:p>
            <a:r>
              <a:rPr lang="en-US" dirty="0"/>
              <a:t>4 min                 75-80%</a:t>
            </a:r>
          </a:p>
          <a:p>
            <a:r>
              <a:rPr lang="en-US" dirty="0"/>
              <a:t>5 min                 80-85%</a:t>
            </a:r>
          </a:p>
          <a:p>
            <a:r>
              <a:rPr lang="en-US" dirty="0"/>
              <a:t>10 min               85-95%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914400"/>
            <a:ext cx="5867399" cy="425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23866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700" y="1795463"/>
            <a:ext cx="3276600" cy="326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340455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563" y="1266825"/>
            <a:ext cx="3952875" cy="432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54975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150" y="747713"/>
            <a:ext cx="5219700" cy="536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419281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550" y="2105025"/>
            <a:ext cx="4152900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720104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838" y="1828800"/>
            <a:ext cx="3362325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385849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Use of Resuscitation Devices for Positive Pressure Ventilation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POSITIVE  PRESURE  VENTILATION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2176463" y="-7938"/>
            <a:ext cx="405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b-NO"/>
              <a:t>American Academy of Pediatrics 2010</a:t>
            </a:r>
            <a:endParaRPr lang="en-US"/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6535738" y="6538913"/>
            <a:ext cx="25003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b-NO" sz="1200"/>
              <a:t>Kattwinkel J et al Pediatrics, 2010 </a:t>
            </a:r>
            <a:endParaRPr lang="en-US" sz="1200"/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476250"/>
            <a:ext cx="5975350" cy="638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908720"/>
            <a:ext cx="8767037" cy="4200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653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Targeted Pre </a:t>
            </a:r>
            <a:r>
              <a:rPr lang="en-US" dirty="0" err="1"/>
              <a:t>ductal</a:t>
            </a:r>
            <a:r>
              <a:rPr lang="en-US" dirty="0"/>
              <a:t> Spo2 After Birth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696464"/>
                </a:solidFill>
              </a:rPr>
              <a:t>s.sagheb Neonatologist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1 min                60-65%</a:t>
            </a:r>
          </a:p>
          <a:p>
            <a:r>
              <a:rPr lang="en-US" dirty="0"/>
              <a:t>2 min                65-70%</a:t>
            </a:r>
          </a:p>
          <a:p>
            <a:r>
              <a:rPr lang="en-US" dirty="0"/>
              <a:t>3 min                 70-75%</a:t>
            </a:r>
          </a:p>
          <a:p>
            <a:r>
              <a:rPr lang="en-US" dirty="0"/>
              <a:t>4 min                 75-80%</a:t>
            </a:r>
          </a:p>
          <a:p>
            <a:r>
              <a:rPr lang="en-US" dirty="0"/>
              <a:t>5 min                 80-85%</a:t>
            </a:r>
          </a:p>
          <a:p>
            <a:r>
              <a:rPr lang="en-US" dirty="0"/>
              <a:t>10 min               85-95%</a:t>
            </a:r>
          </a:p>
        </p:txBody>
      </p:sp>
    </p:spTree>
    <p:extLst>
      <p:ext uri="{BB962C8B-B14F-4D97-AF65-F5344CB8AC3E}">
        <p14:creationId xmlns:p14="http://schemas.microsoft.com/office/powerpoint/2010/main" val="357897280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Positive pressure ventilation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Ventilation of the lungs </a:t>
            </a:r>
          </a:p>
          <a:p>
            <a:pPr lvl="1"/>
            <a:r>
              <a:rPr lang="en-US" i="1" dirty="0"/>
              <a:t>single most important and most effective step in cardiopulmonary resuscitation of the compromised newborn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/>
              <a:t>NRP: Assisted Ventilation Devices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76400"/>
            <a:ext cx="8229600" cy="4525963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A </a:t>
            </a:r>
            <a:r>
              <a:rPr lang="en-US" b="1" dirty="0"/>
              <a:t>self-inflating bag</a:t>
            </a:r>
            <a:r>
              <a:rPr lang="en-US" dirty="0"/>
              <a:t>,</a:t>
            </a:r>
          </a:p>
          <a:p>
            <a:r>
              <a:rPr lang="en-US" dirty="0"/>
              <a:t>a </a:t>
            </a:r>
            <a:r>
              <a:rPr lang="en-US" b="1" dirty="0"/>
              <a:t>flow-inflating bag</a:t>
            </a:r>
            <a:r>
              <a:rPr lang="en-US" dirty="0"/>
              <a:t>,</a:t>
            </a:r>
          </a:p>
          <a:p>
            <a:r>
              <a:rPr lang="en-US" dirty="0"/>
              <a:t>or a </a:t>
            </a:r>
            <a:r>
              <a:rPr lang="en-US" b="1" dirty="0"/>
              <a:t>T-piece mechanical device</a:t>
            </a:r>
            <a:r>
              <a:rPr lang="en-US" dirty="0"/>
              <a:t> designed to regulate pressure as needed</a:t>
            </a:r>
          </a:p>
          <a:p>
            <a:pPr>
              <a:buFontTx/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413" y="2438400"/>
            <a:ext cx="8640762" cy="1974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Self inflating bag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pic>
        <p:nvPicPr>
          <p:cNvPr id="4" name="Picture 1028" descr="Picture 007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83080" y="1470660"/>
            <a:ext cx="6035040" cy="45262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Self inflating bag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spcAft>
                <a:spcPct val="20000"/>
              </a:spcAft>
            </a:pPr>
            <a:r>
              <a:rPr lang="en-US" dirty="0"/>
              <a:t>Fill spontaneously after they are squeezed, pulling oxygen or air into the bag</a:t>
            </a:r>
          </a:p>
          <a:p>
            <a:pPr>
              <a:spcAft>
                <a:spcPct val="20000"/>
              </a:spcAft>
            </a:pPr>
            <a:r>
              <a:rPr lang="en-US" dirty="0"/>
              <a:t>Remain inflated at all times</a:t>
            </a:r>
          </a:p>
          <a:p>
            <a:pPr>
              <a:spcAft>
                <a:spcPct val="20000"/>
              </a:spcAft>
            </a:pPr>
            <a:r>
              <a:rPr lang="en-US" dirty="0"/>
              <a:t>Can deliver positive-pressure ventilation without a compressed gas source; user must be certain the bag is connected to an oxygen source for the purpose of neonatal resuscitation</a:t>
            </a:r>
          </a:p>
          <a:p>
            <a:r>
              <a:rPr lang="en-US" dirty="0"/>
              <a:t>Require attachment of an oxygen reservoir to deliver 100% oxygen</a:t>
            </a:r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Without Reservoir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pic>
        <p:nvPicPr>
          <p:cNvPr id="5" name="Picture 1028" descr="Picture 01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lum bright="30000" contrast="18000"/>
          </a:blip>
          <a:srcRect b="12996"/>
          <a:stretch>
            <a:fillRect/>
          </a:stretch>
        </p:blipFill>
        <p:spPr bwMode="auto">
          <a:xfrm>
            <a:off x="1450848" y="1447800"/>
            <a:ext cx="6242304" cy="44520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With Reservoir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pic>
        <p:nvPicPr>
          <p:cNvPr id="4" name="Picture 1028" descr="Picture 01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lum bright="24000" contrast="18000"/>
          </a:blip>
          <a:srcRect t="10953" b="2780"/>
          <a:stretch>
            <a:fillRect/>
          </a:stretch>
        </p:blipFill>
        <p:spPr bwMode="auto">
          <a:xfrm>
            <a:off x="990600" y="1371600"/>
            <a:ext cx="7391400" cy="4876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Self inflating bag</a:t>
            </a:r>
            <a:br>
              <a:rPr lang="en-US" dirty="0"/>
            </a:br>
            <a:r>
              <a:rPr lang="en-US" sz="2800" i="1" dirty="0"/>
              <a:t>Advantages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Does not need a gas source to inflate</a:t>
            </a:r>
          </a:p>
          <a:p>
            <a:r>
              <a:rPr lang="en-US" dirty="0"/>
              <a:t>Pressure release valve</a:t>
            </a:r>
          </a:p>
          <a:p>
            <a:r>
              <a:rPr lang="en-US" dirty="0"/>
              <a:t>Always refills after being squeezed and</a:t>
            </a:r>
          </a:p>
          <a:p>
            <a:r>
              <a:rPr lang="en-US" dirty="0"/>
              <a:t>Is always inflated</a:t>
            </a:r>
          </a:p>
          <a:p>
            <a:r>
              <a:rPr lang="en-US" dirty="0"/>
              <a:t>Pressure release (pop-off) valve makes over-inflation less likely </a:t>
            </a:r>
          </a:p>
          <a:p>
            <a:r>
              <a:rPr lang="en-US" dirty="0"/>
              <a:t>Easier to use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Self inflating bag</a:t>
            </a:r>
            <a:br>
              <a:rPr lang="en-US" dirty="0"/>
            </a:br>
            <a:r>
              <a:rPr lang="en-US" sz="2200" i="1" dirty="0"/>
              <a:t>Disadvantages</a:t>
            </a:r>
            <a:endParaRPr lang="en-US" i="1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5" name="Rectangle 1027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Requires a reservoir to deliver 100% oxygen</a:t>
            </a:r>
          </a:p>
          <a:p>
            <a:pPr>
              <a:lnSpc>
                <a:spcPct val="90000"/>
              </a:lnSpc>
            </a:pPr>
            <a:r>
              <a:rPr lang="en-US" dirty="0"/>
              <a:t>Requires tight face-mask seal to inflate the lungs</a:t>
            </a:r>
          </a:p>
          <a:p>
            <a:pPr>
              <a:lnSpc>
                <a:spcPct val="90000"/>
              </a:lnSpc>
            </a:pPr>
            <a:r>
              <a:rPr lang="en-US" dirty="0"/>
              <a:t>Requires oxygen reservoir to provide high concentration of oxygen</a:t>
            </a:r>
          </a:p>
          <a:p>
            <a:pPr>
              <a:lnSpc>
                <a:spcPct val="90000"/>
              </a:lnSpc>
            </a:pPr>
            <a:r>
              <a:rPr lang="en-US" dirty="0"/>
              <a:t>Cannot give free-flow oxygen through the mask</a:t>
            </a:r>
          </a:p>
          <a:p>
            <a:pPr>
              <a:lnSpc>
                <a:spcPct val="90000"/>
              </a:lnSpc>
            </a:pPr>
            <a:r>
              <a:rPr lang="en-US" dirty="0"/>
              <a:t>Cannot be used for CPAP. No PEEP without special valve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 noChangeArrowheads="1"/>
          </p:cNvSpPr>
          <p:nvPr>
            <p:ph type="title"/>
          </p:nvPr>
        </p:nvSpPr>
        <p:spPr bwMode="auto"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spcBef>
                <a:spcPct val="0"/>
              </a:spcBef>
            </a:pPr>
            <a:r>
              <a:rPr lang="en-US">
                <a:solidFill>
                  <a:schemeClr val="hlink"/>
                </a:solidFill>
              </a:rPr>
              <a:t>NRP:  Self inflating bag and PEEP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PEEP may be provided using an additional PEEP valve on a self-inflating bag</a:t>
            </a:r>
          </a:p>
          <a:p>
            <a:endParaRPr lang="en-US" dirty="0"/>
          </a:p>
          <a:p>
            <a:r>
              <a:rPr lang="en-US" dirty="0"/>
              <a:t>Self-inflating bags cannot provide CPAP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295400" y="1997839"/>
            <a:ext cx="55626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/>
              <a:t>Immediately after birth the following questions must be taken:</a:t>
            </a:r>
          </a:p>
          <a:p>
            <a:endParaRPr lang="en-US" sz="2400" b="1" dirty="0"/>
          </a:p>
          <a:p>
            <a:r>
              <a:rPr lang="en-US" sz="2400" dirty="0"/>
              <a:t>•</a:t>
            </a:r>
            <a:r>
              <a:rPr lang="en-US" sz="2400" b="1" dirty="0"/>
              <a:t>Term gestation?</a:t>
            </a:r>
          </a:p>
          <a:p>
            <a:r>
              <a:rPr lang="en-US" sz="2400" dirty="0"/>
              <a:t>•</a:t>
            </a:r>
            <a:r>
              <a:rPr lang="en-US" sz="2400" b="1" dirty="0"/>
              <a:t>Breathing or crying?</a:t>
            </a:r>
          </a:p>
          <a:p>
            <a:r>
              <a:rPr lang="en-US" sz="2400" dirty="0"/>
              <a:t>•</a:t>
            </a:r>
            <a:r>
              <a:rPr lang="en-US" sz="2400" b="1" dirty="0"/>
              <a:t>Good muscle tone?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1328870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Testing the self-inflating bag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Squeeze against your palm</a:t>
            </a:r>
          </a:p>
          <a:p>
            <a:pPr lvl="1"/>
            <a:r>
              <a:rPr lang="en-US" i="1" dirty="0"/>
              <a:t>Pressure felt</a:t>
            </a:r>
          </a:p>
          <a:p>
            <a:pPr lvl="1"/>
            <a:r>
              <a:rPr lang="en-US" i="1" dirty="0"/>
              <a:t>Pressure release valve</a:t>
            </a:r>
          </a:p>
          <a:p>
            <a:pPr lvl="1"/>
            <a:r>
              <a:rPr lang="en-US" i="1" dirty="0"/>
              <a:t>Pressure manometer</a:t>
            </a:r>
          </a:p>
          <a:p>
            <a:pPr lvl="1"/>
            <a:r>
              <a:rPr lang="en-US" i="1" dirty="0"/>
              <a:t>Re-inflation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Flow inflating bag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pic>
        <p:nvPicPr>
          <p:cNvPr id="5" name="Picture 1028" descr="Picture 018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t="4883" b="12106"/>
          <a:stretch>
            <a:fillRect/>
          </a:stretch>
        </p:blipFill>
        <p:spPr bwMode="auto">
          <a:xfrm>
            <a:off x="457200" y="1524000"/>
            <a:ext cx="7620000" cy="4571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pic>
        <p:nvPicPr>
          <p:cNvPr id="3074" name="Picture 2" descr="C:\Documents and Settings\PASARGAD\Desktop\DSCN106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2400" y="-209550"/>
            <a:ext cx="9423400" cy="70675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Flow inflating bag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Fill only when oxygen from a compressed source flows into them</a:t>
            </a:r>
          </a:p>
          <a:p>
            <a:r>
              <a:rPr lang="en-US" dirty="0"/>
              <a:t>Depend on a compressed gas source</a:t>
            </a:r>
          </a:p>
          <a:p>
            <a:r>
              <a:rPr lang="en-US" dirty="0"/>
              <a:t>Must have a tight face-mask seal to inflate</a:t>
            </a:r>
          </a:p>
          <a:p>
            <a:r>
              <a:rPr lang="en-US" dirty="0"/>
              <a:t>Use a flow-control valve to regulate pressure-inflation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Flow inflating bag will not work if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The mask is not properly sealed over the newborn’s nose and mouth</a:t>
            </a:r>
          </a:p>
          <a:p>
            <a:r>
              <a:rPr lang="en-US" dirty="0"/>
              <a:t>There is a tear in the bag</a:t>
            </a:r>
          </a:p>
          <a:p>
            <a:r>
              <a:rPr lang="en-US" dirty="0"/>
              <a:t>The flow-control valve is open too wide.</a:t>
            </a:r>
          </a:p>
          <a:p>
            <a:r>
              <a:rPr lang="en-US" dirty="0"/>
              <a:t>The pressure gauge is missing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Flow inflating bag</a:t>
            </a:r>
            <a:br>
              <a:rPr lang="en-US"/>
            </a:br>
            <a:r>
              <a:rPr lang="en-US" sz="2200" i="1"/>
              <a:t>Advantages</a:t>
            </a:r>
            <a:endParaRPr lang="en-US" i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Delivers 100% oxygen at all times</a:t>
            </a:r>
          </a:p>
          <a:p>
            <a:r>
              <a:rPr lang="en-US" dirty="0"/>
              <a:t>Easy to determine the adequacy of seal</a:t>
            </a:r>
          </a:p>
          <a:p>
            <a:r>
              <a:rPr lang="en-US" dirty="0"/>
              <a:t>“Stiffness” of lungs can be felt</a:t>
            </a:r>
          </a:p>
          <a:p>
            <a:r>
              <a:rPr lang="en-US" dirty="0"/>
              <a:t>Can be used to deliver 100% free flow oxygen</a:t>
            </a:r>
          </a:p>
          <a:p>
            <a:r>
              <a:rPr lang="en-US" dirty="0"/>
              <a:t>Delivers 21% to 100% oxygen, depending on the source</a:t>
            </a:r>
          </a:p>
          <a:p>
            <a:r>
              <a:rPr lang="en-US" dirty="0"/>
              <a:t>Easy to assess seal on the baby’s face</a:t>
            </a:r>
          </a:p>
          <a:p>
            <a:r>
              <a:rPr lang="en-US" dirty="0"/>
              <a:t>Can be used to give free-flow oxygen through the mask</a:t>
            </a:r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Flow inflating bag</a:t>
            </a:r>
            <a:br>
              <a:rPr lang="en-US"/>
            </a:br>
            <a:r>
              <a:rPr lang="en-US" sz="2200" i="1"/>
              <a:t>Disadvantages</a:t>
            </a:r>
            <a:endParaRPr lang="en-US" i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Requires a tight seal to remain inflated</a:t>
            </a:r>
          </a:p>
          <a:p>
            <a:r>
              <a:rPr lang="en-US" dirty="0"/>
              <a:t>Requires a gas source to inflate</a:t>
            </a:r>
          </a:p>
          <a:p>
            <a:r>
              <a:rPr lang="en-US" dirty="0"/>
              <a:t>No safety pop-off valve</a:t>
            </a:r>
          </a:p>
          <a:p>
            <a:r>
              <a:rPr lang="en-US" dirty="0"/>
              <a:t>Requires more experience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/>
              <a:t>NRP:  The T-Piece Resuscitator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pic>
        <p:nvPicPr>
          <p:cNvPr id="5" name="Picture 8" descr="Infant Resuscitator">
            <a:hlinkClick r:id="rId2"/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828800"/>
            <a:ext cx="4648200" cy="4191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T-piece Resuscitator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b="1" dirty="0"/>
              <a:t>Advantages:</a:t>
            </a:r>
            <a:endParaRPr lang="en-US" dirty="0"/>
          </a:p>
          <a:p>
            <a:r>
              <a:rPr lang="en-US" dirty="0"/>
              <a:t>Consistent delivery of pressure</a:t>
            </a:r>
          </a:p>
          <a:p>
            <a:r>
              <a:rPr lang="en-US" dirty="0"/>
              <a:t>Reliable control of peak </a:t>
            </a:r>
            <a:r>
              <a:rPr lang="en-US" dirty="0" err="1"/>
              <a:t>inspiratory</a:t>
            </a:r>
            <a:r>
              <a:rPr lang="en-US" dirty="0"/>
              <a:t> and positive end-expiratory pressure</a:t>
            </a:r>
          </a:p>
          <a:p>
            <a:r>
              <a:rPr lang="en-US" dirty="0"/>
              <a:t>Reliable delivery of 100% oxygen</a:t>
            </a:r>
          </a:p>
          <a:p>
            <a:r>
              <a:rPr lang="en-US" dirty="0"/>
              <a:t>No fatigue from bagging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pic>
        <p:nvPicPr>
          <p:cNvPr id="2050" name="Picture 2" descr="C:\Documents and Settings\PASARGAD\Desktop\DSCN105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0"/>
            <a:ext cx="9017000" cy="6762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Wrapping the baby in a warm and dry towel.</a:t>
            </a:r>
          </a:p>
          <a:p>
            <a:r>
              <a:rPr lang="en-US" b="1" dirty="0"/>
              <a:t>Placing the baby on the mother’s chest in supine position.</a:t>
            </a:r>
          </a:p>
          <a:p>
            <a:r>
              <a:rPr lang="en-US" b="1" dirty="0"/>
              <a:t>Wiping the mouth and nose with a piece of gauze or a towel </a:t>
            </a:r>
            <a:r>
              <a:rPr lang="en-US" b="1" i="1" dirty="0">
                <a:solidFill>
                  <a:srgbClr val="FF0000"/>
                </a:solidFill>
              </a:rPr>
              <a:t>if necessary.</a:t>
            </a:r>
          </a:p>
          <a:p>
            <a:r>
              <a:rPr lang="en-US" b="1" dirty="0"/>
              <a:t>Evaluating the baby.</a:t>
            </a:r>
          </a:p>
          <a:p>
            <a:r>
              <a:rPr lang="en-US" b="1" dirty="0"/>
              <a:t>Placing the baby in prone position.</a:t>
            </a:r>
          </a:p>
          <a:p>
            <a:r>
              <a:rPr lang="en-US" b="1" dirty="0"/>
              <a:t>Covering the baby and the mother with a warm blanket.</a:t>
            </a:r>
          </a:p>
          <a:p>
            <a:r>
              <a:rPr lang="en-US" b="1" dirty="0"/>
              <a:t>Encouraging breast feeding.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84463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3" cstate="print"/>
          <a:srcRect t="1927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1417638" y="0"/>
            <a:ext cx="5822950" cy="379413"/>
          </a:xfrm>
          <a:prstGeom prst="rect">
            <a:avLst/>
          </a:prstGeom>
          <a:solidFill>
            <a:schemeClr val="bg1"/>
          </a:solidFill>
          <a:ln w="12700">
            <a:solidFill>
              <a:srgbClr val="00008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/>
              <a:t>Self inflating (Laerdal) bag and mask with a manikin</a:t>
            </a: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4284663" y="2276475"/>
            <a:ext cx="1487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b-NO" sz="2400" b="1"/>
              <a:t>No PEEP</a:t>
            </a:r>
            <a:endParaRPr lang="en-US" sz="2400" b="1"/>
          </a:p>
        </p:txBody>
      </p:sp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-92075" y="639763"/>
            <a:ext cx="463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b-NO"/>
              <a:t> </a:t>
            </a:r>
            <a:r>
              <a:rPr lang="nb-NO" b="1"/>
              <a:t> P</a:t>
            </a:r>
            <a:endParaRPr lang="en-US" b="1"/>
          </a:p>
        </p:txBody>
      </p:sp>
      <p:sp>
        <p:nvSpPr>
          <p:cNvPr id="44038" name="Text Box 6"/>
          <p:cNvSpPr txBox="1">
            <a:spLocks noChangeArrowheads="1"/>
          </p:cNvSpPr>
          <p:nvPr/>
        </p:nvSpPr>
        <p:spPr bwMode="auto">
          <a:xfrm>
            <a:off x="34925" y="2728913"/>
            <a:ext cx="323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b-NO" b="1"/>
              <a:t>F</a:t>
            </a:r>
            <a:endParaRPr lang="en-US" b="1"/>
          </a:p>
        </p:txBody>
      </p:sp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-12700" y="496093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nb-NO" b="1"/>
              <a:t>V</a:t>
            </a:r>
            <a:endParaRPr lang="en-US" b="1"/>
          </a:p>
        </p:txBody>
      </p:sp>
    </p:spTree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T-piece Resuscitator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b="1" dirty="0"/>
              <a:t>Disadvantages:</a:t>
            </a:r>
            <a:endParaRPr lang="en-US" dirty="0"/>
          </a:p>
          <a:p>
            <a:r>
              <a:rPr lang="en-US" dirty="0"/>
              <a:t>Requires compressed gas source</a:t>
            </a:r>
          </a:p>
          <a:p>
            <a:r>
              <a:rPr lang="en-US" dirty="0"/>
              <a:t>Must have tight face-mask seal to inflate lungs</a:t>
            </a:r>
          </a:p>
          <a:p>
            <a:r>
              <a:rPr lang="en-US" dirty="0"/>
              <a:t>Compliance of the lung cannot be “felt”</a:t>
            </a:r>
          </a:p>
          <a:p>
            <a:r>
              <a:rPr lang="en-US" dirty="0"/>
              <a:t>Requires pressure to be set prior to use</a:t>
            </a:r>
          </a:p>
          <a:p>
            <a:r>
              <a:rPr lang="en-US" dirty="0"/>
              <a:t>Changing pressures during use is more difficult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Neopuff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04800" y="1752600"/>
            <a:ext cx="8610600" cy="2887663"/>
          </a:xfrm>
          <a:prstGeom prst="rect">
            <a:avLst/>
          </a:prstGeom>
          <a:noFill/>
          <a:ln w="31750">
            <a:solidFill>
              <a:schemeClr val="tx2"/>
            </a:solidFill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Initial Set up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Gas Flow Rate    Set at 5-10 lit/min </a:t>
            </a:r>
          </a:p>
          <a:p>
            <a:r>
              <a:rPr lang="en-US" dirty="0"/>
              <a:t>Maximum pressure relief valve  Set at 30- 50 cmH2o</a:t>
            </a:r>
          </a:p>
          <a:p>
            <a:r>
              <a:rPr lang="en-US" dirty="0"/>
              <a:t>PIP       Set at 20 cmH2o </a:t>
            </a:r>
          </a:p>
          <a:p>
            <a:r>
              <a:rPr lang="en-US" dirty="0"/>
              <a:t>PEEP 4-6cmH2o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solidFill>
            <a:schemeClr val="bg1">
              <a:lumMod val="9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LOOK &amp; LISTEN TECHNIQE</a:t>
            </a:r>
          </a:p>
          <a:p>
            <a:endParaRPr lang="en-US" dirty="0">
              <a:solidFill>
                <a:srgbClr val="FF0000"/>
              </a:solidFill>
            </a:endParaRPr>
          </a:p>
          <a:p>
            <a:endParaRPr lang="en-US" dirty="0"/>
          </a:p>
          <a:p>
            <a:r>
              <a:rPr lang="en-US" dirty="0">
                <a:solidFill>
                  <a:srgbClr val="FF0000"/>
                </a:solidFill>
              </a:rPr>
              <a:t>LOOK AT THE INFANT NOT AT THE MANOMETER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Masks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Cushioned/Non-cushioned</a:t>
            </a:r>
          </a:p>
          <a:p>
            <a:r>
              <a:rPr lang="en-US" dirty="0"/>
              <a:t>Round/Anatomical shaped</a:t>
            </a:r>
          </a:p>
          <a:p>
            <a:r>
              <a:rPr lang="en-US" dirty="0"/>
              <a:t>Size 0 or 1 or 2</a:t>
            </a:r>
          </a:p>
          <a:p>
            <a:endParaRPr lang="en-US" dirty="0"/>
          </a:p>
        </p:txBody>
      </p:sp>
      <p:pic>
        <p:nvPicPr>
          <p:cNvPr id="5" name="Picture 1028" descr="Picture 009"/>
          <p:cNvPicPr>
            <a:picLocks noChangeAspect="1" noChangeArrowheads="1"/>
          </p:cNvPicPr>
          <p:nvPr/>
        </p:nvPicPr>
        <p:blipFill>
          <a:blip r:embed="rId2" cstate="print"/>
          <a:srcRect t="33740" b="22313"/>
          <a:stretch>
            <a:fillRect/>
          </a:stretch>
        </p:blipFill>
        <p:spPr bwMode="auto">
          <a:xfrm>
            <a:off x="609600" y="3887788"/>
            <a:ext cx="7924800" cy="26130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Bag and Mask: Equipment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b="1" dirty="0"/>
              <a:t>Mask should cover</a:t>
            </a:r>
            <a:endParaRPr lang="en-US" dirty="0"/>
          </a:p>
          <a:p>
            <a:r>
              <a:rPr lang="en-US" dirty="0"/>
              <a:t>Tip of Chin</a:t>
            </a:r>
          </a:p>
          <a:p>
            <a:r>
              <a:rPr lang="en-US" dirty="0"/>
              <a:t>Mouth</a:t>
            </a:r>
          </a:p>
          <a:p>
            <a:r>
              <a:rPr lang="en-US" dirty="0"/>
              <a:t>Nose</a:t>
            </a:r>
          </a:p>
          <a:p>
            <a:endParaRPr lang="en-US" dirty="0"/>
          </a:p>
        </p:txBody>
      </p:sp>
      <p:pic>
        <p:nvPicPr>
          <p:cNvPr id="7" name="Picture 4" descr="D_03_08_03"/>
          <p:cNvPicPr>
            <a:picLocks noGrp="1" noChangeAspect="1" noChangeArrowheads="1"/>
          </p:cNvPicPr>
          <p:nvPr>
            <p:ph sz="half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1" y="1524001"/>
            <a:ext cx="4572000" cy="41421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Correct position of mask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pic>
        <p:nvPicPr>
          <p:cNvPr id="4" name="Picture 1027" descr="Picture 01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lum bright="24000" contrast="18000"/>
          </a:blip>
          <a:srcRect r="47559"/>
          <a:stretch>
            <a:fillRect/>
          </a:stretch>
        </p:blipFill>
        <p:spPr bwMode="auto">
          <a:xfrm>
            <a:off x="1676400" y="1295400"/>
            <a:ext cx="4477907" cy="5410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pic>
        <p:nvPicPr>
          <p:cNvPr id="1026" name="Picture 2" descr="C:\Documents and Settings\PASARGAD\Desktop\DSCN106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8600"/>
            <a:ext cx="8712200" cy="65341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good resuscitation bag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Size 200-750 ml</a:t>
            </a:r>
          </a:p>
          <a:p>
            <a:endParaRPr lang="en-US" dirty="0"/>
          </a:p>
          <a:p>
            <a:r>
              <a:rPr lang="en-US" dirty="0"/>
              <a:t>Capable of avoiding excessive pressure</a:t>
            </a:r>
          </a:p>
          <a:p>
            <a:pPr lvl="1"/>
            <a:r>
              <a:rPr lang="en-US" i="1" dirty="0"/>
              <a:t>A pressure pop-off valve and/or a pressure gauge manometer</a:t>
            </a:r>
          </a:p>
          <a:p>
            <a:r>
              <a:rPr lang="en-US" dirty="0"/>
              <a:t>Capable of giving 100% oxygen</a:t>
            </a:r>
          </a:p>
          <a:p>
            <a:r>
              <a:rPr lang="en-US" dirty="0"/>
              <a:t>Appropriate sized mask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6287" y="461962"/>
            <a:ext cx="5051425" cy="593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282871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pic>
        <p:nvPicPr>
          <p:cNvPr id="4098" name="Picture 2" descr="C:\Documents and Settings\PASARGAD\Desktop\DSCN106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000" y="133350"/>
            <a:ext cx="8864600" cy="6648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pic>
        <p:nvPicPr>
          <p:cNvPr id="7170" name="Picture 2" descr="C:\Documents and Settings\PASARGAD\Desktop\DSCN107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400" y="152400"/>
            <a:ext cx="9118600" cy="6838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pic>
        <p:nvPicPr>
          <p:cNvPr id="6147" name="Picture 3" descr="C:\Documents and Settings\PASARGAD\Desktop\DSCN106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2400"/>
            <a:ext cx="8534400" cy="67246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Frequency of Ventilation: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/>
              <a:t>40 to 60 breaths per minute</a:t>
            </a:r>
            <a:endParaRPr lang="en-US" dirty="0"/>
          </a:p>
          <a:p>
            <a:endParaRPr lang="en-US" dirty="0"/>
          </a:p>
        </p:txBody>
      </p:sp>
      <p:pic>
        <p:nvPicPr>
          <p:cNvPr id="5" name="V_03_14_01.wmv">
            <a:hlinkClick r:id="" action="ppaction://media"/>
          </p:cNvPr>
          <p:cNvPicPr>
            <a:picLocks noGrp="1" noRot="1" noChangeAspect="1" noChangeArrowheads="1"/>
          </p:cNvPicPr>
          <p:nvPr>
            <p:ph sz="quarter" idx="2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284788" y="2590800"/>
            <a:ext cx="3048000" cy="2286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Signs of Effective Ventilation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2057400"/>
            <a:ext cx="7772400" cy="3962400"/>
          </a:xfrm>
        </p:spPr>
        <p:txBody>
          <a:bodyPr/>
          <a:lstStyle/>
          <a:p>
            <a:r>
              <a:rPr lang="en-US" b="1" dirty="0">
                <a:solidFill>
                  <a:srgbClr val="D5E2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ＭＳ Ｐゴシック" pitchFamily="1" charset="-128"/>
              </a:rPr>
              <a:t>Signs of adequate ventilation:</a:t>
            </a:r>
            <a:endParaRPr lang="en-US" dirty="0">
              <a:solidFill>
                <a:srgbClr val="D5E2FF"/>
              </a:solidFill>
              <a:effectLst>
                <a:outerShdw blurRad="38100" dist="38100" dir="2700000" algn="tl">
                  <a:srgbClr val="000000"/>
                </a:outerShdw>
              </a:effectLst>
              <a:ea typeface="ＭＳ Ｐゴシック" pitchFamily="1" charset="-128"/>
            </a:endParaRPr>
          </a:p>
          <a:p>
            <a:r>
              <a:rPr lang="en-US" dirty="0"/>
              <a:t>Improved heart </a:t>
            </a:r>
            <a:r>
              <a:rPr lang="en-US" dirty="0" err="1"/>
              <a:t>rate,POx</a:t>
            </a:r>
            <a:r>
              <a:rPr lang="en-US" dirty="0"/>
              <a:t>,  bilateral lung sounds, chest rising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Targeted Pre </a:t>
            </a:r>
            <a:r>
              <a:rPr lang="en-US" dirty="0" err="1"/>
              <a:t>ductal</a:t>
            </a:r>
            <a:r>
              <a:rPr lang="en-US" dirty="0"/>
              <a:t> Spo2 After Birth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1 min                60-65%</a:t>
            </a:r>
          </a:p>
          <a:p>
            <a:r>
              <a:rPr lang="en-US" dirty="0"/>
              <a:t>2 min                65-70%</a:t>
            </a:r>
          </a:p>
          <a:p>
            <a:r>
              <a:rPr lang="en-US" dirty="0"/>
              <a:t>3 min                 70-75%</a:t>
            </a:r>
          </a:p>
          <a:p>
            <a:r>
              <a:rPr lang="en-US" dirty="0"/>
              <a:t>4 min                 75-80%</a:t>
            </a:r>
          </a:p>
          <a:p>
            <a:r>
              <a:rPr lang="en-US" dirty="0"/>
              <a:t>5 min                 80-85%</a:t>
            </a:r>
          </a:p>
          <a:p>
            <a:r>
              <a:rPr lang="en-US" dirty="0"/>
              <a:t>10 min               85-95%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Infant Not Improving and Chest Not Adequately Expanding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b="1" dirty="0"/>
              <a:t>Possible causes</a:t>
            </a:r>
            <a:endParaRPr lang="en-US" dirty="0"/>
          </a:p>
          <a:p>
            <a:r>
              <a:rPr lang="en-US" dirty="0"/>
              <a:t>Seal inadequate</a:t>
            </a:r>
          </a:p>
          <a:p>
            <a:r>
              <a:rPr lang="en-US" dirty="0"/>
              <a:t>Airway blocked</a:t>
            </a:r>
          </a:p>
          <a:p>
            <a:r>
              <a:rPr lang="en-US" dirty="0"/>
              <a:t>Not enough pressure</a:t>
            </a:r>
          </a:p>
        </p:txBody>
      </p:sp>
      <p:pic>
        <p:nvPicPr>
          <p:cNvPr id="4" name="V_03_16_01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419600" y="1905000"/>
            <a:ext cx="4152900" cy="396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Mr. Sopa</a:t>
            </a:r>
          </a:p>
        </p:txBody>
      </p:sp>
      <p:sp>
        <p:nvSpPr>
          <p:cNvPr id="54275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/>
              <a:t>M Adjust </a:t>
            </a:r>
            <a:r>
              <a:rPr lang="en-US" b="1" i="1" dirty="0"/>
              <a:t>Mask </a:t>
            </a:r>
            <a:r>
              <a:rPr lang="en-US" dirty="0"/>
              <a:t>to assure good seal</a:t>
            </a:r>
          </a:p>
          <a:p>
            <a:pPr eaLnBrk="1" hangingPunct="1">
              <a:lnSpc>
                <a:spcPct val="90000"/>
              </a:lnSpc>
            </a:pPr>
            <a:r>
              <a:rPr lang="en-US" dirty="0"/>
              <a:t>R </a:t>
            </a:r>
            <a:r>
              <a:rPr lang="en-US" b="1" i="1" dirty="0"/>
              <a:t>Reposition</a:t>
            </a:r>
            <a:r>
              <a:rPr lang="en-US" dirty="0"/>
              <a:t> airway</a:t>
            </a:r>
          </a:p>
          <a:p>
            <a:pPr eaLnBrk="1" hangingPunct="1">
              <a:lnSpc>
                <a:spcPct val="90000"/>
              </a:lnSpc>
            </a:pPr>
            <a:r>
              <a:rPr lang="en-US" dirty="0"/>
              <a:t>S </a:t>
            </a:r>
            <a:r>
              <a:rPr lang="en-US" b="1" i="1" dirty="0"/>
              <a:t>Suction</a:t>
            </a:r>
            <a:r>
              <a:rPr lang="en-US" dirty="0"/>
              <a:t> nose/mouth (if needed)</a:t>
            </a:r>
          </a:p>
          <a:p>
            <a:pPr eaLnBrk="1" hangingPunct="1">
              <a:lnSpc>
                <a:spcPct val="90000"/>
              </a:lnSpc>
            </a:pPr>
            <a:r>
              <a:rPr lang="en-US" dirty="0"/>
              <a:t>O </a:t>
            </a:r>
            <a:r>
              <a:rPr lang="en-US" b="1" i="1" dirty="0"/>
              <a:t>Open</a:t>
            </a:r>
            <a:r>
              <a:rPr lang="en-US" b="1" dirty="0"/>
              <a:t> </a:t>
            </a:r>
            <a:r>
              <a:rPr lang="en-US" dirty="0"/>
              <a:t>mouth and move jaw forward</a:t>
            </a:r>
          </a:p>
          <a:p>
            <a:pPr eaLnBrk="1" hangingPunct="1">
              <a:lnSpc>
                <a:spcPct val="90000"/>
              </a:lnSpc>
            </a:pPr>
            <a:r>
              <a:rPr lang="en-US" dirty="0"/>
              <a:t>P  Increase </a:t>
            </a:r>
            <a:r>
              <a:rPr lang="en-US" b="1" i="1" dirty="0"/>
              <a:t>Pressure</a:t>
            </a:r>
            <a:r>
              <a:rPr lang="en-US" dirty="0"/>
              <a:t> until chest rises</a:t>
            </a:r>
          </a:p>
          <a:p>
            <a:pPr eaLnBrk="1" hangingPunct="1">
              <a:lnSpc>
                <a:spcPct val="90000"/>
              </a:lnSpc>
            </a:pPr>
            <a:r>
              <a:rPr lang="en-US" dirty="0"/>
              <a:t>A  Consider </a:t>
            </a:r>
            <a:r>
              <a:rPr lang="en-US" b="1" i="1" dirty="0"/>
              <a:t>Airway Alternative</a:t>
            </a:r>
            <a:r>
              <a:rPr lang="en-US" dirty="0"/>
              <a:t> (ET tube/LMA)</a:t>
            </a: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Oxygen Administration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pic>
        <p:nvPicPr>
          <p:cNvPr id="4" name="Picture 2" descr="~AUT002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1752600"/>
            <a:ext cx="4191000" cy="4267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Insertion of Orogastric Tube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pic>
        <p:nvPicPr>
          <p:cNvPr id="4" name="Picture 4" descr="3-3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917700" y="1739900"/>
            <a:ext cx="5765800" cy="398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6019800" y="2514600"/>
            <a:ext cx="2819400" cy="1946275"/>
          </a:xfrm>
        </p:spPr>
        <p:txBody>
          <a:bodyPr>
            <a:noAutofit/>
          </a:bodyPr>
          <a:lstStyle/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en-GB" b="1" dirty="0">
                <a:solidFill>
                  <a:srgbClr val="FFC000"/>
                </a:solidFill>
                <a:latin typeface="Tahoma" pitchFamily="34" charset="0"/>
                <a:ea typeface="+mj-ea"/>
                <a:cs typeface="+mj-cs"/>
              </a:rPr>
              <a:t>Immediate 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en-GB" b="1" dirty="0">
                <a:solidFill>
                  <a:srgbClr val="FFC000"/>
                </a:solidFill>
                <a:latin typeface="Tahoma" pitchFamily="34" charset="0"/>
                <a:ea typeface="+mj-ea"/>
                <a:cs typeface="+mj-cs"/>
              </a:rPr>
              <a:t>skin-to-skin  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en-GB" b="1" dirty="0">
                <a:solidFill>
                  <a:srgbClr val="FFC000"/>
                </a:solidFill>
                <a:latin typeface="Tahoma" pitchFamily="34" charset="0"/>
                <a:ea typeface="+mj-ea"/>
                <a:cs typeface="+mj-cs"/>
              </a:rPr>
              <a:t>Contact &amp; 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en-GB" b="1" dirty="0">
                <a:solidFill>
                  <a:srgbClr val="FFC000"/>
                </a:solidFill>
                <a:latin typeface="Tahoma" pitchFamily="34" charset="0"/>
                <a:ea typeface="+mj-ea"/>
                <a:cs typeface="+mj-cs"/>
              </a:rPr>
              <a:t>Breastfeeding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en-GB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Tahoma" pitchFamily="34" charset="0"/>
                <a:ea typeface="+mj-ea"/>
                <a:cs typeface="+mj-cs"/>
              </a:rPr>
              <a:t>(routine care)</a:t>
            </a:r>
            <a:r>
              <a:rPr lang="en-GB" b="1" cap="small" dirty="0">
                <a:solidFill>
                  <a:schemeClr val="accent1">
                    <a:lumMod val="20000"/>
                    <a:lumOff val="80000"/>
                  </a:schemeClr>
                </a:solidFill>
                <a:latin typeface="Tahoma" pitchFamily="34" charset="0"/>
                <a:ea typeface="+mj-ea"/>
                <a:cs typeface="+mj-cs"/>
              </a:rPr>
              <a:t> 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endParaRPr lang="en-GB" dirty="0">
              <a:latin typeface="Tahoma" pitchFamily="34" charset="0"/>
            </a:endParaRP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 typeface="Wingdings" pitchFamily="2" charset="2"/>
              <a:buNone/>
              <a:defRPr/>
            </a:pPr>
            <a:r>
              <a:rPr lang="en-GB" b="1" dirty="0">
                <a:solidFill>
                  <a:srgbClr val="FF0000"/>
                </a:solidFill>
                <a:latin typeface="Tahoma" pitchFamily="34" charset="0"/>
              </a:rPr>
              <a:t>  </a:t>
            </a:r>
          </a:p>
        </p:txBody>
      </p:sp>
      <p:pic>
        <p:nvPicPr>
          <p:cNvPr id="16387" name="Picture 4"/>
          <p:cNvPicPr>
            <a:picLocks noGrp="1" noChangeAspect="1" noChangeArrowheads="1"/>
          </p:cNvPicPr>
          <p:nvPr>
            <p:ph type="clipArt"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4" b="5321"/>
          <a:stretch>
            <a:fillRect/>
          </a:stretch>
        </p:blipFill>
        <p:spPr>
          <a:xfrm>
            <a:off x="304800" y="457200"/>
            <a:ext cx="5527675" cy="5561013"/>
          </a:xfrm>
        </p:spPr>
      </p:pic>
      <p:sp>
        <p:nvSpPr>
          <p:cNvPr id="4" name="Date Placeholder 1"/>
          <p:cNvSpPr>
            <a:spLocks noGrp="1"/>
          </p:cNvSpPr>
          <p:nvPr>
            <p:ph type="dt" sz="quarter" idx="10"/>
          </p:nvPr>
        </p:nvSpPr>
        <p:spPr>
          <a:xfrm>
            <a:off x="381000" y="6400800"/>
            <a:ext cx="2286000" cy="457200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i="1" kern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Teaching Aids: ENC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i="1" kern="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389" name="Footer Placeholder 2"/>
          <p:cNvSpPr>
            <a:spLocks noGrp="1"/>
          </p:cNvSpPr>
          <p:nvPr>
            <p:ph type="ftr" sz="quarter" idx="11"/>
          </p:nvPr>
        </p:nvSpPr>
        <p:spPr bwMode="auto">
          <a:xfrm>
            <a:off x="7543800" y="6324600"/>
            <a:ext cx="609600" cy="381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r>
              <a:rPr lang="en-US" altLang="en-US" sz="1400" i="1">
                <a:solidFill>
                  <a:schemeClr val="bg1"/>
                </a:solidFill>
                <a:latin typeface="Arial" charset="0"/>
                <a:cs typeface="Arial" charset="0"/>
              </a:rPr>
              <a:t>NH-</a:t>
            </a:r>
          </a:p>
        </p:txBody>
      </p:sp>
      <p:sp>
        <p:nvSpPr>
          <p:cNvPr id="16390" name="Slide Number Placeholder 3"/>
          <p:cNvSpPr txBox="1">
            <a:spLocks/>
          </p:cNvSpPr>
          <p:nvPr/>
        </p:nvSpPr>
        <p:spPr bwMode="auto">
          <a:xfrm>
            <a:off x="8001000" y="6324600"/>
            <a:ext cx="4572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defRPr>
            </a:lvl9pPr>
          </a:lstStyle>
          <a:p>
            <a:pPr eaLnBrk="1" hangingPunct="1"/>
            <a:fld id="{B41CC9C9-B6AE-4BBB-83C5-7B22770B4B25}" type="slidenum">
              <a:rPr lang="en-US" altLang="en-US" sz="1400" i="1">
                <a:solidFill>
                  <a:schemeClr val="bg1"/>
                </a:solidFill>
                <a:latin typeface="Arial" charset="0"/>
                <a:cs typeface="Arial" charset="0"/>
              </a:rPr>
              <a:pPr eaLnBrk="1" hangingPunct="1"/>
              <a:t>8</a:t>
            </a:fld>
            <a:endParaRPr lang="en-US" altLang="en-US" sz="1400" i="1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841487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Chest Compression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6519" y="1482359"/>
            <a:ext cx="5888161" cy="4502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459520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941" y="1447800"/>
            <a:ext cx="6399318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7458082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92696"/>
            <a:ext cx="5670929" cy="5327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2771247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836712"/>
            <a:ext cx="4748985" cy="518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2755039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542" y="1447800"/>
            <a:ext cx="329139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346" y="1447800"/>
            <a:ext cx="3678883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4452673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908720"/>
            <a:ext cx="4089173" cy="5111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461892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8903" y="1447800"/>
            <a:ext cx="6543393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7732997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16832"/>
            <a:ext cx="8075240" cy="3240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6649736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After </a:t>
            </a:r>
            <a:r>
              <a:rPr lang="en-US" dirty="0">
                <a:solidFill>
                  <a:srgbClr val="FF0000"/>
                </a:solidFill>
              </a:rPr>
              <a:t>45 to 60 </a:t>
            </a:r>
            <a:r>
              <a:rPr lang="en-US" dirty="0"/>
              <a:t>seconds of chest compressions and ventilation, check the HR. If the HR is:</a:t>
            </a:r>
          </a:p>
          <a:p>
            <a:r>
              <a:rPr lang="en-US" dirty="0"/>
              <a:t>Greater than 60 bpm, discontinue compressions and continue ventilation at 40 to 60 bpm.</a:t>
            </a:r>
          </a:p>
          <a:p>
            <a:r>
              <a:rPr lang="en-US" dirty="0"/>
              <a:t>Greater than 100 bpm, discontinue compressions and gradually discontinue ventilation if the newborn is breathing spontaneously.</a:t>
            </a:r>
          </a:p>
          <a:p>
            <a:r>
              <a:rPr lang="en-US" dirty="0"/>
              <a:t>Less than 60 bpm, intubate the newborn (if not already done), and give epinephrine, preferably IV.</a:t>
            </a:r>
          </a:p>
        </p:txBody>
      </p:sp>
    </p:spTree>
    <p:extLst>
      <p:ext uri="{BB962C8B-B14F-4D97-AF65-F5344CB8AC3E}">
        <p14:creationId xmlns:p14="http://schemas.microsoft.com/office/powerpoint/2010/main" val="1402219297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7" y="1844824"/>
            <a:ext cx="4178424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95279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</a:t>
            </a:r>
            <a:r>
              <a:rPr lang="en-US" dirty="0" err="1"/>
              <a:t>Complecated</a:t>
            </a:r>
            <a:r>
              <a:rPr lang="en-US" dirty="0"/>
              <a:t> Delivery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Provide warmth.</a:t>
            </a:r>
          </a:p>
          <a:p>
            <a:r>
              <a:rPr lang="en-US" dirty="0"/>
              <a:t>Position; clear airway</a:t>
            </a:r>
          </a:p>
          <a:p>
            <a:pPr marL="0" indent="0">
              <a:buNone/>
            </a:pPr>
            <a:r>
              <a:rPr lang="en-US" dirty="0"/>
              <a:t>      (as necessary).</a:t>
            </a:r>
          </a:p>
          <a:p>
            <a:r>
              <a:rPr lang="en-US" dirty="0"/>
              <a:t>Dry, stimulate, reposition.</a:t>
            </a:r>
          </a:p>
        </p:txBody>
      </p:sp>
    </p:spTree>
    <p:extLst>
      <p:ext uri="{BB962C8B-B14F-4D97-AF65-F5344CB8AC3E}">
        <p14:creationId xmlns:p14="http://schemas.microsoft.com/office/powerpoint/2010/main" val="710311168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Epinephrin</a:t>
            </a:r>
            <a:r>
              <a:rPr lang="en-US" dirty="0"/>
              <a:t>  1/10000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Intravenously: 0.1-0.3 mL/kg.</a:t>
            </a:r>
          </a:p>
          <a:p>
            <a:r>
              <a:rPr lang="en-US" dirty="0" err="1"/>
              <a:t>Endotracheally</a:t>
            </a:r>
            <a:r>
              <a:rPr lang="en-US" dirty="0"/>
              <a:t>: 0.5-1 mL/kg.</a:t>
            </a:r>
          </a:p>
          <a:p>
            <a:r>
              <a:rPr lang="en-US" dirty="0"/>
              <a:t>(may dilute with normal saline to 1 to 2 mL if giving </a:t>
            </a:r>
            <a:r>
              <a:rPr lang="en-US" dirty="0" err="1"/>
              <a:t>endotracheally</a:t>
            </a:r>
            <a:r>
              <a:rPr lang="en-US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1785405743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Normal saline.</a:t>
            </a:r>
            <a:br>
              <a:rPr lang="en-US" dirty="0"/>
            </a:b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10 mL/kg.</a:t>
            </a:r>
          </a:p>
          <a:p>
            <a:r>
              <a:rPr lang="en-US" dirty="0"/>
              <a:t>Over 5-10 minutes.</a:t>
            </a:r>
          </a:p>
        </p:txBody>
      </p:sp>
    </p:spTree>
    <p:extLst>
      <p:ext uri="{BB962C8B-B14F-4D97-AF65-F5344CB8AC3E}">
        <p14:creationId xmlns:p14="http://schemas.microsoft.com/office/powerpoint/2010/main" val="1831351994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THANKS</a:t>
            </a:r>
            <a:br>
              <a:rPr lang="en-US" dirty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s.sagheb Neonatologist</a:t>
            </a:r>
          </a:p>
        </p:txBody>
      </p:sp>
      <p:pic>
        <p:nvPicPr>
          <p:cNvPr id="7" name="Picture 1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438400"/>
            <a:ext cx="38862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1" descr="invoices 039"/>
          <p:cNvPicPr>
            <a:picLocks noGrp="1" noChangeAspect="1" noChangeArrowheads="1"/>
          </p:cNvPicPr>
          <p:nvPr>
            <p:ph sz="half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42110" y="1600200"/>
            <a:ext cx="3268490" cy="4314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7.0&quot;&gt;&lt;object type=&quot;1&quot; unique_id=&quot;10001&quot;&gt;&lt;object type=&quot;8&quot; unique_id=&quot;10098&quot;&gt;&lt;/object&gt;&lt;object type=&quot;2&quot; unique_id=&quot;10099&quot;&gt;&lt;object type=&quot;3&quot; unique_id=&quot;10103&quot;&gt;&lt;property id=&quot;20148&quot; value=&quot;5&quot;/&gt;&lt;property id=&quot;20300&quot; value=&quot;Slide 2&quot;/&gt;&lt;property id=&quot;20307&quot; value=&quot;261&quot;/&gt;&lt;/object&gt;&lt;object type=&quot;3&quot; unique_id=&quot;10106&quot;&gt;&lt;property id=&quot;20148&quot; value=&quot;5&quot;/&gt;&lt;property id=&quot;20300&quot; value=&quot;Slide 3 - &amp;quot;Which babies require resuscitation?&amp;quot;&quot;/&gt;&lt;property id=&quot;20307&quot; value=&quot;264&quot;/&gt;&lt;/object&gt;&lt;object type=&quot;3&quot; unique_id=&quot;10797&quot;&gt;&lt;property id=&quot;20148&quot; value=&quot;5&quot;/&gt;&lt;property id=&quot;20300&quot; value=&quot;Slide 37 - &amp;quot;THANKS&amp;#x0D;&amp;#x0A;&amp;quot;&quot;/&gt;&lt;property id=&quot;20307&quot; value=&quot;265&quot;/&gt;&lt;/object&gt;&lt;object type=&quot;3&quot; unique_id=&quot;10798&quot;&gt;&lt;property id=&quot;20148&quot; value=&quot;5&quot;/&gt;&lt;property id=&quot;20300&quot; value=&quot;Slide 5&quot;/&gt;&lt;property id=&quot;20307&quot; value=&quot;266&quot;/&gt;&lt;/object&gt;&lt;object type=&quot;3&quot; unique_id=&quot;10799&quot;&gt;&lt;property id=&quot;20148&quot; value=&quot;5&quot;/&gt;&lt;property id=&quot;20300&quot; value=&quot;Slide 35 - &amp;quot;NRP: Positive End-Expiratory Pressure&amp;quot;&quot;/&gt;&lt;property id=&quot;20307&quot; value=&quot;267&quot;/&gt;&lt;/object&gt;&lt;object type=&quot;3&quot; unique_id=&quot;10800&quot;&gt;&lt;property id=&quot;20148&quot; value=&quot;5&quot;/&gt;&lt;property id=&quot;20300&quot; value=&quot;Slide 6 - &amp;quot;NRP: Assisted Ventilation Devices&amp;quot;&quot;/&gt;&lt;property id=&quot;20307&quot; value=&quot;268&quot;/&gt;&lt;/object&gt;&lt;object type=&quot;3&quot; unique_id=&quot;10802&quot;&gt;&lt;property id=&quot;20148&quot; value=&quot;5&quot;/&gt;&lt;property id=&quot;20300&quot; value=&quot;Slide 7&quot;/&gt;&lt;property id=&quot;20307&quot; value=&quot;270&quot;/&gt;&lt;/object&gt;&lt;object type=&quot;3&quot; unique_id=&quot;10803&quot;&gt;&lt;property id=&quot;20148&quot; value=&quot;5&quot;/&gt;&lt;property id=&quot;20300&quot; value=&quot;Slide 14 - &amp;quot;NRP:  Self inflating bag and PEEP&amp;quot;&quot;/&gt;&lt;property id=&quot;20307&quot; value=&quot;271&quot;/&gt;&lt;/object&gt;&lt;object type=&quot;3&quot; unique_id=&quot;10804&quot;&gt;&lt;property id=&quot;20148&quot; value=&quot;5&quot;/&gt;&lt;property id=&quot;20300&quot; value=&quot;Slide 21 - &amp;quot;NRP:  The T-Piece Resuscitator&amp;quot;&quot;/&gt;&lt;property id=&quot;20307&quot; value=&quot;272&quot;/&gt;&lt;/object&gt;&lt;object type=&quot;3&quot; unique_id=&quot;10805&quot;&gt;&lt;property id=&quot;20148&quot; value=&quot;5&quot;/&gt;&lt;property id=&quot;20300&quot; value=&quot;Slide 24&quot;/&gt;&lt;property id=&quot;20307&quot; value=&quot;273&quot;/&gt;&lt;/object&gt;&lt;object type=&quot;3&quot; unique_id=&quot;10807&quot;&gt;&lt;property id=&quot;20148&quot; value=&quot;5&quot;/&gt;&lt;property id=&quot;20300&quot; value=&quot;Slide 1 - &amp;quot;Positive pressure ventilation&amp;quot;&quot;/&gt;&lt;property id=&quot;20307&quot; value=&quot;275&quot;/&gt;&lt;/object&gt;&lt;object type=&quot;3&quot; unique_id=&quot;10808&quot;&gt;&lt;property id=&quot;20148&quot; value=&quot;5&quot;/&gt;&lt;property id=&quot;20300&quot; value=&quot;Slide 31 - &amp;quot;A good resuscitation bag &amp;quot;&quot;/&gt;&lt;property id=&quot;20307&quot; value=&quot;276&quot;/&gt;&lt;/object&gt;&lt;object type=&quot;3&quot; unique_id=&quot;10810&quot;&gt;&lt;property id=&quot;20148&quot; value=&quot;5&quot;/&gt;&lt;property id=&quot;20300&quot; value=&quot;Slide 16 - &amp;quot;Flow inflating bag&amp;quot;&quot;/&gt;&lt;property id=&quot;20307&quot; value=&quot;278&quot;/&gt;&lt;/object&gt;&lt;object type=&quot;3&quot; unique_id=&quot;10811&quot;&gt;&lt;property id=&quot;20148&quot; value=&quot;5&quot;/&gt;&lt;property id=&quot;20300&quot; value=&quot;Slide 17 - &amp;quot;Flow inflating bag&amp;quot;&quot;/&gt;&lt;property id=&quot;20307&quot; value=&quot;279&quot;/&gt;&lt;/object&gt;&lt;object type=&quot;3&quot; unique_id=&quot;10812&quot;&gt;&lt;property id=&quot;20148&quot; value=&quot;5&quot;/&gt;&lt;property id=&quot;20300&quot; value=&quot;Slide 18 - &amp;quot;Flow inflating bag will not work if&amp;quot;&quot;/&gt;&lt;property id=&quot;20307&quot; value=&quot;280&quot;/&gt;&lt;/object&gt;&lt;object type=&quot;3&quot; unique_id=&quot;10813&quot;&gt;&lt;property id=&quot;20148&quot; value=&quot;5&quot;/&gt;&lt;property id=&quot;20300&quot; value=&quot;Slide 19 - &amp;quot;Flow inflating bag&amp;#x0D;&amp;#x0A;Advantages&amp;quot;&quot;/&gt;&lt;property id=&quot;20307&quot; value=&quot;281&quot;/&gt;&lt;/object&gt;&lt;object type=&quot;3&quot; unique_id=&quot;10814&quot;&gt;&lt;property id=&quot;20148&quot; value=&quot;5&quot;/&gt;&lt;property id=&quot;20300&quot; value=&quot;Slide 20 - &amp;quot;Flow inflating bag&amp;#x0D;&amp;#x0A;Disadvantages&amp;quot;&quot;/&gt;&lt;property id=&quot;20307&quot; value=&quot;282&quot;/&gt;&lt;/object&gt;&lt;object type=&quot;3&quot; unique_id=&quot;10815&quot;&gt;&lt;property id=&quot;20148&quot; value=&quot;5&quot;/&gt;&lt;property id=&quot;20300&quot; value=&quot;Slide 8 - &amp;quot;Self inflating bag&amp;quot;&quot;/&gt;&lt;property id=&quot;20307&quot; value=&quot;283&quot;/&gt;&lt;/object&gt;&lt;object type=&quot;3&quot; unique_id=&quot;10816&quot;&gt;&lt;property id=&quot;20148&quot; value=&quot;5&quot;/&gt;&lt;property id=&quot;20300&quot; value=&quot;Slide 9 - &amp;quot;Self inflating bag&amp;quot;&quot;/&gt;&lt;property id=&quot;20307&quot; value=&quot;284&quot;/&gt;&lt;/object&gt;&lt;object type=&quot;3&quot; unique_id=&quot;10817&quot;&gt;&lt;property id=&quot;20148&quot; value=&quot;5&quot;/&gt;&lt;property id=&quot;20300&quot; value=&quot;Slide 10 - &amp;quot;Without Reservoir&amp;quot;&quot;/&gt;&lt;property id=&quot;20307&quot; value=&quot;285&quot;/&gt;&lt;/object&gt;&lt;object type=&quot;3&quot; unique_id=&quot;10818&quot;&gt;&lt;property id=&quot;20148&quot; value=&quot;5&quot;/&gt;&lt;property id=&quot;20300&quot; value=&quot;Slide 11 - &amp;quot;With Reservoir&amp;quot;&quot;/&gt;&lt;property id=&quot;20307&quot; value=&quot;286&quot;/&gt;&lt;/object&gt;&lt;object type=&quot;3&quot; unique_id=&quot;10819&quot;&gt;&lt;property id=&quot;20148&quot; value=&quot;5&quot;/&gt;&lt;property id=&quot;20300&quot; value=&quot;Slide 12 - &amp;quot;Self inflating bag&amp;#x0D;&amp;#x0A;Advantages&amp;quot;&quot;/&gt;&lt;property id=&quot;20307&quot; value=&quot;287&quot;/&gt;&lt;/object&gt;&lt;object type=&quot;3&quot; unique_id=&quot;10820&quot;&gt;&lt;property id=&quot;20148&quot; value=&quot;5&quot;/&gt;&lt;property id=&quot;20300&quot; value=&quot;Slide 13 - &amp;quot;Self inflating bag&amp;#x0D;&amp;#x0A;Disadvantages&amp;quot;&quot;/&gt;&lt;property id=&quot;20307&quot; value=&quot;288&quot;/&gt;&lt;/object&gt;&lt;object type=&quot;3&quot; unique_id=&quot;10821&quot;&gt;&lt;property id=&quot;20148&quot; value=&quot;5&quot;/&gt;&lt;property id=&quot;20300&quot; value=&quot;Slide 27 - &amp;quot;Masks&amp;quot;&quot;/&gt;&lt;property id=&quot;20307&quot; value=&quot;289&quot;/&gt;&lt;/object&gt;&lt;object type=&quot;3&quot; unique_id=&quot;10822&quot;&gt;&lt;property id=&quot;20148&quot; value=&quot;5&quot;/&gt;&lt;property id=&quot;20300&quot; value=&quot;Slide 29 - &amp;quot;Correct position of mask&amp;quot;&quot;/&gt;&lt;property id=&quot;20307&quot; value=&quot;290&quot;/&gt;&lt;/object&gt;&lt;object type=&quot;3&quot; unique_id=&quot;10823&quot;&gt;&lt;property id=&quot;20148&quot; value=&quot;5&quot;/&gt;&lt;property id=&quot;20300&quot; value=&quot;Slide 15 - &amp;quot;Testing the self-inflating bag&amp;quot;&quot;/&gt;&lt;property id=&quot;20307&quot; value=&quot;291&quot;/&gt;&lt;/object&gt;&lt;object type=&quot;3&quot; unique_id=&quot;11932&quot;&gt;&lt;property id=&quot;20148&quot; value=&quot;5&quot;/&gt;&lt;property id=&quot;20300&quot; value=&quot;Slide 22 - &amp;quot;T-piece Resuscitator&amp;quot;&quot;/&gt;&lt;property id=&quot;20307&quot; value=&quot;296&quot;/&gt;&lt;/object&gt;&lt;object type=&quot;3&quot; unique_id=&quot;11934&quot;&gt;&lt;property id=&quot;20148&quot; value=&quot;5&quot;/&gt;&lt;property id=&quot;20300&quot; value=&quot;Slide 23 - &amp;quot;T-piece Resuscitator&amp;quot;&quot;/&gt;&lt;property id=&quot;20307&quot; value=&quot;298&quot;/&gt;&lt;/object&gt;&lt;object type=&quot;3&quot; unique_id=&quot;11935&quot;&gt;&lt;property id=&quot;20148&quot; value=&quot;5&quot;/&gt;&lt;property id=&quot;20300&quot; value=&quot;Slide 28 - &amp;quot;Bag and Mask: Equipment&amp;quot;&quot;/&gt;&lt;property id=&quot;20307&quot; value=&quot;299&quot;/&gt;&lt;/object&gt;&lt;object type=&quot;3&quot; unique_id=&quot;11936&quot;&gt;&lt;property id=&quot;20148&quot; value=&quot;5&quot;/&gt;&lt;property id=&quot;20300&quot; value=&quot;Slide 30 - &amp;quot;Signs of Effective Ventilation&amp;quot;&quot;/&gt;&lt;property id=&quot;20307&quot; value=&quot;300&quot;/&gt;&lt;/object&gt;&lt;object type=&quot;3&quot; unique_id=&quot;11938&quot;&gt;&lt;property id=&quot;20148&quot; value=&quot;5&quot;/&gt;&lt;property id=&quot;20300&quot; value=&quot;Slide 32 - &amp;quot;Frequency of Ventilation:&amp;quot;&quot;/&gt;&lt;property id=&quot;20307&quot; value=&quot;302&quot;/&gt;&lt;/object&gt;&lt;object type=&quot;3&quot; unique_id=&quot;11939&quot;&gt;&lt;property id=&quot;20148&quot; value=&quot;5&quot;/&gt;&lt;property id=&quot;20300&quot; value=&quot;Slide 33 - &amp;quot;Infant Not Improving and Chest Not Adequately Expanding&amp;quot;&quot;/&gt;&lt;property id=&quot;20307&quot; value=&quot;303&quot;/&gt;&lt;/object&gt;&lt;object type=&quot;3&quot; unique_id=&quot;11940&quot;&gt;&lt;property id=&quot;20148&quot; value=&quot;5&quot;/&gt;&lt;property id=&quot;20300&quot; value=&quot;Slide 36 - &amp;quot;Insertion of Orogastric Tube&amp;quot;&quot;/&gt;&lt;property id=&quot;20307&quot; value=&quot;304&quot;/&gt;&lt;/object&gt;&lt;object type=&quot;3&quot; unique_id=&quot;11942&quot;&gt;&lt;property id=&quot;20148&quot; value=&quot;5&quot;/&gt;&lt;property id=&quot;20300&quot; value=&quot;Slide 4 - &amp;quot;Evaluation: Persistent Cyanosis, Apnea, or Heart Rate &amp;lt;100&amp;quot;&quot;/&gt;&lt;property id=&quot;20307&quot; value=&quot;292&quot;/&gt;&lt;/object&gt;&lt;object type=&quot;3&quot; unique_id=&quot;12210&quot;&gt;&lt;property id=&quot;20148&quot; value=&quot;5&quot;/&gt;&lt;property id=&quot;20300&quot; value=&quot;Slide 25 - &amp;quot;Initial Set up&amp;quot;&quot;/&gt;&lt;property id=&quot;20307&quot; value=&quot;306&quot;/&gt;&lt;/object&gt;&lt;object type=&quot;3&quot; unique_id=&quot;12211&quot;&gt;&lt;property id=&quot;20148&quot; value=&quot;5&quot;/&gt;&lt;property id=&quot;20300&quot; value=&quot;Slide 26&quot;/&gt;&lt;property id=&quot;20307&quot; value=&quot;307&quot;/&gt;&lt;/object&gt;&lt;object type=&quot;3&quot; unique_id=&quot;12212&quot;&gt;&lt;property id=&quot;20148&quot; value=&quot;5&quot;/&gt;&lt;property id=&quot;20300&quot; value=&quot;Slide 34 - &amp;quot;Oxygen Administration&amp;quot;&quot;/&gt;&lt;property id=&quot;20307&quot; value=&quot;305&quot;/&gt;&lt;/object&gt;&lt;/object&gt;&lt;/object&gt;&lt;/database&gt;"/>
  <p:tag name="SECTOMILLISECCONVERTED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پرونده" ma:contentTypeID="0x010100BAE71D4D1F46084F88F8C2B2094997B8" ma:contentTypeVersion="0" ma:contentTypeDescription="یک سند جدید ایجاد کنید." ma:contentTypeScope="" ma:versionID="16218e5d8701248c68c60e48952ab280">
  <xsd:schema xmlns:xsd="http://www.w3.org/2001/XMLSchema" xmlns:xs="http://www.w3.org/2001/XMLSchema" xmlns:p="http://schemas.microsoft.com/office/2006/metadata/properties" xmlns:ns2="5c838f9a-5579-4757-bc0a-d59840195ac7" targetNamespace="http://schemas.microsoft.com/office/2006/metadata/properties" ma:root="true" ma:fieldsID="91afc694279df71ef8bd5525ecd76bc0" ns2:_="">
    <xsd:import namespace="5c838f9a-5579-4757-bc0a-d59840195ac7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c838f9a-5579-4757-bc0a-d59840195ac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مقدار شناسه سند" ma:description="مقدار شناسه سند تعیین شده برای این آیتم." ma:internalName="_dlc_DocId" ma:readOnly="true">
      <xsd:simpleType>
        <xsd:restriction base="dms:Text"/>
      </xsd:simpleType>
    </xsd:element>
    <xsd:element name="_dlc_DocIdUrl" ma:index="9" nillable="true" ma:displayName="شناسه سند" ma:description="پیوند دائمی به این سند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نوع محتویات"/>
        <xsd:element ref="dc:title" minOccurs="0" maxOccurs="1" ma:index="4" ma:displayName="عنوان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5c838f9a-5579-4757-bc0a-d59840195ac7">WEZYRYKFXCWS-1031-1</_dlc_DocId>
    <_dlc_DocIdUrl xmlns="5c838f9a-5579-4757-bc0a-d59840195ac7">
      <Url>http://medcare.health.gov.ir/hospman/mother/_layouts/DocIdRedir.aspx?ID=WEZYRYKFXCWS-1031-1</Url>
      <Description>WEZYRYKFXCWS-1031-1</Description>
    </_dlc_DocIdUrl>
  </documentManagement>
</p:properti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1507BC6E-E84D-4D79-BE07-3EE06B4B4B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c838f9a-5579-4757-bc0a-d59840195a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8F0B61F-0E15-41F9-AFF6-D293AB9ABF0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F4081A6-B428-40D3-80C3-2F8359F37F8A}">
  <ds:schemaRefs>
    <ds:schemaRef ds:uri="http://schemas.microsoft.com/office/2006/metadata/properties"/>
    <ds:schemaRef ds:uri="http://schemas.microsoft.com/office/infopath/2007/PartnerControls"/>
    <ds:schemaRef ds:uri="5c838f9a-5579-4757-bc0a-d59840195ac7"/>
  </ds:schemaRefs>
</ds:datastoreItem>
</file>

<file path=customXml/itemProps4.xml><?xml version="1.0" encoding="utf-8"?>
<ds:datastoreItem xmlns:ds="http://schemas.openxmlformats.org/officeDocument/2006/customXml" ds:itemID="{9A7C86BF-D367-4F8C-BE0B-ADC4700481BD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357</TotalTime>
  <Words>1539</Words>
  <Application>Microsoft Office PowerPoint</Application>
  <PresentationFormat>On-screen Show (4:3)</PresentationFormat>
  <Paragraphs>318</Paragraphs>
  <Slides>92</Slides>
  <Notes>5</Notes>
  <HiddenSlides>0</HiddenSlides>
  <MMClips>2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92</vt:i4>
      </vt:variant>
    </vt:vector>
  </HeadingPairs>
  <TitlesOfParts>
    <vt:vector size="102" baseType="lpstr">
      <vt:lpstr>Arial</vt:lpstr>
      <vt:lpstr>Calibri</vt:lpstr>
      <vt:lpstr>Franklin Gothic Book</vt:lpstr>
      <vt:lpstr>Perpetua</vt:lpstr>
      <vt:lpstr>Tahoma</vt:lpstr>
      <vt:lpstr>Times New Roman</vt:lpstr>
      <vt:lpstr>Verdana</vt:lpstr>
      <vt:lpstr>Wingdings</vt:lpstr>
      <vt:lpstr>Wingdings 2</vt:lpstr>
      <vt:lpstr>Equity</vt:lpstr>
      <vt:lpstr>Initial Steps of Resucitation</vt:lpstr>
      <vt:lpstr>PowerPoint Presentation</vt:lpstr>
      <vt:lpstr>PowerPoint Presentation</vt:lpstr>
      <vt:lpstr>Targeted Pre ductal Spo2 After Birth</vt:lpstr>
      <vt:lpstr>PowerPoint Presentation</vt:lpstr>
      <vt:lpstr>PowerPoint Presentation</vt:lpstr>
      <vt:lpstr>PowerPoint Presentation</vt:lpstr>
      <vt:lpstr>PowerPoint Presentation</vt:lpstr>
      <vt:lpstr>IN Complecated Delivery</vt:lpstr>
      <vt:lpstr>PowerPoint Presentation</vt:lpstr>
      <vt:lpstr>Position</vt:lpstr>
      <vt:lpstr>PowerPoint Presentation</vt:lpstr>
      <vt:lpstr>PowerPoint Presentation</vt:lpstr>
      <vt:lpstr>PowerPoint Presentation</vt:lpstr>
      <vt:lpstr>PowerPoint Presentation</vt:lpstr>
      <vt:lpstr>Do Not Attempt This!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Targeted Pre ductal Spo2 After Birth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POSITIVE  PRESURE  VENTILATION</vt:lpstr>
      <vt:lpstr>PowerPoint Presentation</vt:lpstr>
      <vt:lpstr>PowerPoint Presentation</vt:lpstr>
      <vt:lpstr>Positive pressure ventilation</vt:lpstr>
      <vt:lpstr>NRP: Assisted Ventilation Devices</vt:lpstr>
      <vt:lpstr>PowerPoint Presentation</vt:lpstr>
      <vt:lpstr>Self inflating bag</vt:lpstr>
      <vt:lpstr>Self inflating bag</vt:lpstr>
      <vt:lpstr>Without Reservoir</vt:lpstr>
      <vt:lpstr>With Reservoir</vt:lpstr>
      <vt:lpstr>Self inflating bag Advantages</vt:lpstr>
      <vt:lpstr>Self inflating bag Disadvantages</vt:lpstr>
      <vt:lpstr>NRP:  Self inflating bag and PEEP</vt:lpstr>
      <vt:lpstr>Testing the self-inflating bag</vt:lpstr>
      <vt:lpstr>Flow inflating bag</vt:lpstr>
      <vt:lpstr>PowerPoint Presentation</vt:lpstr>
      <vt:lpstr>Flow inflating bag</vt:lpstr>
      <vt:lpstr>Flow inflating bag will not work if</vt:lpstr>
      <vt:lpstr>Flow inflating bag Advantages</vt:lpstr>
      <vt:lpstr>Flow inflating bag Disadvantages</vt:lpstr>
      <vt:lpstr>NRP:  The T-Piece Resuscitator</vt:lpstr>
      <vt:lpstr>T-piece Resuscitator</vt:lpstr>
      <vt:lpstr>PowerPoint Presentation</vt:lpstr>
      <vt:lpstr>PowerPoint Presentation</vt:lpstr>
      <vt:lpstr>T-piece Resuscitator</vt:lpstr>
      <vt:lpstr>PowerPoint Presentation</vt:lpstr>
      <vt:lpstr>Initial Set up</vt:lpstr>
      <vt:lpstr>PowerPoint Presentation</vt:lpstr>
      <vt:lpstr>Masks</vt:lpstr>
      <vt:lpstr>Bag and Mask: Equipment</vt:lpstr>
      <vt:lpstr>Correct position of mask</vt:lpstr>
      <vt:lpstr>PowerPoint Presentation</vt:lpstr>
      <vt:lpstr>A good resuscitation bag </vt:lpstr>
      <vt:lpstr>PowerPoint Presentation</vt:lpstr>
      <vt:lpstr>PowerPoint Presentation</vt:lpstr>
      <vt:lpstr>PowerPoint Presentation</vt:lpstr>
      <vt:lpstr>Frequency of Ventilation:</vt:lpstr>
      <vt:lpstr>Signs of Effective Ventilation</vt:lpstr>
      <vt:lpstr>Targeted Pre ductal Spo2 After Birth</vt:lpstr>
      <vt:lpstr>Infant Not Improving and Chest Not Adequately Expanding</vt:lpstr>
      <vt:lpstr>Mr. Sopa</vt:lpstr>
      <vt:lpstr>Oxygen Administration</vt:lpstr>
      <vt:lpstr>Insertion of Orogastric Tube</vt:lpstr>
      <vt:lpstr>Chest Compression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Epinephrin  1/10000</vt:lpstr>
      <vt:lpstr>Normal saline. </vt:lpstr>
      <vt:lpstr>THANKS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PASARGAD</dc:creator>
  <cp:lastModifiedBy>rpco</cp:lastModifiedBy>
  <cp:revision>60</cp:revision>
  <dcterms:created xsi:type="dcterms:W3CDTF">2011-06-01T12:57:14Z</dcterms:created>
  <dcterms:modified xsi:type="dcterms:W3CDTF">2021-09-20T08:48:37Z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0x010100BAE71D4D1F46084F88F8C2B2094997B8</vt:lpwstr>
  </property>
  <property fmtid="{D5CDD505-2E9C-101B-9397-08002B2CF9AE}" pid="3" name="_dlc_DocIdItemGuid">
    <vt:lpwstr>46b0d65c-f311-4ea5-a7b6-92f32053b93e</vt:lpwstr>
  </property>
</Properties>
</file>