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5"/>
  </p:sldMasterIdLst>
  <p:sldIdLst>
    <p:sldId id="256" r:id="rId6"/>
    <p:sldId id="257" r:id="rId7"/>
    <p:sldId id="258" r:id="rId8"/>
    <p:sldId id="259" r:id="rId9"/>
    <p:sldId id="261" r:id="rId10"/>
    <p:sldId id="289" r:id="rId11"/>
    <p:sldId id="260" r:id="rId12"/>
    <p:sldId id="262" r:id="rId13"/>
    <p:sldId id="263" r:id="rId14"/>
    <p:sldId id="268" r:id="rId15"/>
    <p:sldId id="267" r:id="rId16"/>
    <p:sldId id="271" r:id="rId17"/>
    <p:sldId id="270" r:id="rId18"/>
    <p:sldId id="269" r:id="rId19"/>
    <p:sldId id="266" r:id="rId20"/>
    <p:sldId id="274" r:id="rId21"/>
    <p:sldId id="265" r:id="rId22"/>
    <p:sldId id="272" r:id="rId23"/>
    <p:sldId id="273" r:id="rId24"/>
    <p:sldId id="281" r:id="rId25"/>
    <p:sldId id="282" r:id="rId26"/>
    <p:sldId id="292" r:id="rId27"/>
    <p:sldId id="283" r:id="rId28"/>
    <p:sldId id="284" r:id="rId29"/>
    <p:sldId id="285" r:id="rId30"/>
    <p:sldId id="293" r:id="rId31"/>
    <p:sldId id="275" r:id="rId32"/>
    <p:sldId id="276" r:id="rId33"/>
    <p:sldId id="277" r:id="rId34"/>
    <p:sldId id="279" r:id="rId35"/>
    <p:sldId id="290" r:id="rId36"/>
    <p:sldId id="291" r:id="rId37"/>
    <p:sldId id="278" r:id="rId38"/>
    <p:sldId id="280" r:id="rId39"/>
    <p:sldId id="286" r:id="rId40"/>
    <p:sldId id="287" r:id="rId41"/>
    <p:sldId id="288"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3" autoAdjust="0"/>
    <p:restoredTop sz="94660"/>
  </p:normalViewPr>
  <p:slideViewPr>
    <p:cSldViewPr snapToGrid="0">
      <p:cViewPr varScale="1">
        <p:scale>
          <a:sx n="80" d="100"/>
          <a:sy n="80" d="100"/>
        </p:scale>
        <p:origin x="120" y="6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pPr/>
              <a:t>9/20/2021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9/20/2021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9/20/2021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9/20/2021</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Shoulder dystocia</a:t>
            </a:r>
          </a:p>
        </p:txBody>
      </p:sp>
      <p:sp>
        <p:nvSpPr>
          <p:cNvPr id="3" name="Subtitle 2"/>
          <p:cNvSpPr>
            <a:spLocks noGrp="1"/>
          </p:cNvSpPr>
          <p:nvPr>
            <p:ph type="subTitle" idx="1"/>
          </p:nvPr>
        </p:nvSpPr>
        <p:spPr/>
        <p:txBody>
          <a:bodyPr>
            <a:normAutofit/>
          </a:bodyPr>
          <a:lstStyle/>
          <a:p>
            <a:r>
              <a:rPr lang="en-GB" sz="2000" dirty="0"/>
              <a:t>Dr. </a:t>
            </a:r>
            <a:r>
              <a:rPr lang="en-GB" sz="2000" dirty="0" err="1"/>
              <a:t>Reihaneh</a:t>
            </a:r>
            <a:r>
              <a:rPr lang="en-GB" sz="2000" dirty="0"/>
              <a:t> </a:t>
            </a:r>
            <a:r>
              <a:rPr lang="en-GB" sz="2000" dirty="0" err="1"/>
              <a:t>Pirjani</a:t>
            </a:r>
            <a:endParaRPr lang="en-GB" sz="2000" dirty="0"/>
          </a:p>
          <a:p>
            <a:r>
              <a:rPr lang="en-GB" sz="2000" dirty="0" err="1"/>
              <a:t>tums</a:t>
            </a:r>
            <a:endParaRPr lang="en-GB" sz="2000" dirty="0"/>
          </a:p>
        </p:txBody>
      </p:sp>
    </p:spTree>
    <p:extLst>
      <p:ext uri="{BB962C8B-B14F-4D97-AF65-F5344CB8AC3E}">
        <p14:creationId xmlns:p14="http://schemas.microsoft.com/office/powerpoint/2010/main" val="3276435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lstStyle/>
          <a:p>
            <a:r>
              <a:rPr lang="en-US" dirty="0"/>
              <a:t> a series of steps starting with simple procedures and progressing to those that are more complicated. The initial approach may vary depending upon the clinical situation, clinician preference, accessibility of assistants, and availability of anesthesia.</a:t>
            </a:r>
            <a:endParaRPr lang="en-GB" dirty="0"/>
          </a:p>
        </p:txBody>
      </p:sp>
    </p:spTree>
    <p:extLst>
      <p:ext uri="{BB962C8B-B14F-4D97-AF65-F5344CB8AC3E}">
        <p14:creationId xmlns:p14="http://schemas.microsoft.com/office/powerpoint/2010/main" val="13525860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normAutofit/>
          </a:bodyPr>
          <a:lstStyle/>
          <a:p>
            <a:r>
              <a:rPr lang="en-US" dirty="0"/>
              <a:t>Initial steps :</a:t>
            </a:r>
          </a:p>
          <a:p>
            <a:r>
              <a:rPr lang="en-US" dirty="0"/>
              <a:t>When shoulder dystocia is suspected, the </a:t>
            </a:r>
            <a:r>
              <a:rPr lang="en-US" dirty="0" err="1"/>
              <a:t>gravida</a:t>
            </a:r>
            <a:r>
              <a:rPr lang="en-US" dirty="0"/>
              <a:t> and labor room personnel should be given instructions in a clear and calm manner.</a:t>
            </a:r>
          </a:p>
          <a:p>
            <a:endParaRPr lang="en-US" dirty="0"/>
          </a:p>
          <a:p>
            <a:r>
              <a:rPr lang="en-US" dirty="0"/>
              <a:t>Nursing, anesthesia, obstetric, and pediatric staff should be called to the room, if not already available, to provide assistance as needed.</a:t>
            </a:r>
          </a:p>
          <a:p>
            <a:endParaRPr lang="en-US" dirty="0"/>
          </a:p>
          <a:p>
            <a:r>
              <a:rPr lang="en-US" dirty="0"/>
              <a:t>The mother should be told not to push while preparations are made and maneuvers are undertaken to reposition the fetus.</a:t>
            </a:r>
          </a:p>
          <a:p>
            <a:endParaRPr lang="en-US" dirty="0"/>
          </a:p>
        </p:txBody>
      </p:sp>
    </p:spTree>
    <p:extLst>
      <p:ext uri="{BB962C8B-B14F-4D97-AF65-F5344CB8AC3E}">
        <p14:creationId xmlns:p14="http://schemas.microsoft.com/office/powerpoint/2010/main" val="18753561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normAutofit/>
          </a:bodyPr>
          <a:lstStyle/>
          <a:p>
            <a:pPr marL="0" indent="0">
              <a:buNone/>
            </a:pPr>
            <a:endParaRPr lang="en-US" dirty="0"/>
          </a:p>
          <a:p>
            <a:r>
              <a:rPr lang="en-US" dirty="0"/>
              <a:t>Excessive neck rotation, head and neck traction, and fundal pressure should be avoided because this combination of maneuvers can stretch and injure the brachial plexus</a:t>
            </a:r>
          </a:p>
          <a:p>
            <a:endParaRPr lang="en-US" dirty="0"/>
          </a:p>
          <a:p>
            <a:r>
              <a:rPr lang="en-US" dirty="0"/>
              <a:t> </a:t>
            </a:r>
            <a:r>
              <a:rPr lang="en-US" dirty="0">
                <a:solidFill>
                  <a:schemeClr val="accent1">
                    <a:lumMod val="75000"/>
                  </a:schemeClr>
                </a:solidFill>
              </a:rPr>
              <a:t>These actions may further impact the shoulders and cause uterine rupture or other injury.</a:t>
            </a:r>
          </a:p>
        </p:txBody>
      </p:sp>
    </p:spTree>
    <p:extLst>
      <p:ext uri="{BB962C8B-B14F-4D97-AF65-F5344CB8AC3E}">
        <p14:creationId xmlns:p14="http://schemas.microsoft.com/office/powerpoint/2010/main" val="21865484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normAutofit/>
          </a:bodyPr>
          <a:lstStyle/>
          <a:p>
            <a:r>
              <a:rPr lang="en-US" dirty="0"/>
              <a:t>A tight nuchal cord, if present, should be released.</a:t>
            </a:r>
          </a:p>
          <a:p>
            <a:endParaRPr lang="en-US" dirty="0"/>
          </a:p>
          <a:p>
            <a:endParaRPr lang="en-US" dirty="0"/>
          </a:p>
          <a:p>
            <a:r>
              <a:rPr lang="en-US" dirty="0"/>
              <a:t>The patient should be positioned with her buttocks flush with the edge of the bed to provide optimal access for executing maneuvers to affect delivery.</a:t>
            </a:r>
          </a:p>
          <a:p>
            <a:endParaRPr lang="en-US" dirty="0"/>
          </a:p>
          <a:p>
            <a:endParaRPr lang="en-US" dirty="0"/>
          </a:p>
          <a:p>
            <a:r>
              <a:rPr lang="en-US" dirty="0"/>
              <a:t>A distended bladder, if present, should be drained.</a:t>
            </a:r>
            <a:endParaRPr lang="en-GB" dirty="0"/>
          </a:p>
        </p:txBody>
      </p:sp>
    </p:spTree>
    <p:extLst>
      <p:ext uri="{BB962C8B-B14F-4D97-AF65-F5344CB8AC3E}">
        <p14:creationId xmlns:p14="http://schemas.microsoft.com/office/powerpoint/2010/main" val="11179619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normAutofit/>
          </a:bodyPr>
          <a:lstStyle/>
          <a:p>
            <a:endParaRPr lang="en-US" dirty="0"/>
          </a:p>
          <a:p>
            <a:endParaRPr lang="en-US" dirty="0"/>
          </a:p>
          <a:p>
            <a:r>
              <a:rPr lang="en-US" dirty="0"/>
              <a:t>Performing a generous episiotomy may be useful to facilitate delivery of the posterior shoulder and other internal procedures, but does not by itself help to release the anterior shoulder and increases </a:t>
            </a:r>
            <a:r>
              <a:rPr lang="en-US" dirty="0" err="1"/>
              <a:t>perineal</a:t>
            </a:r>
            <a:r>
              <a:rPr lang="en-US" dirty="0"/>
              <a:t> trauma </a:t>
            </a:r>
          </a:p>
          <a:p>
            <a:endParaRPr lang="en-US" dirty="0"/>
          </a:p>
          <a:p>
            <a:endParaRPr lang="en-US" dirty="0"/>
          </a:p>
          <a:p>
            <a:endParaRPr lang="en-US" dirty="0"/>
          </a:p>
          <a:p>
            <a:r>
              <a:rPr lang="en-US" dirty="0"/>
              <a:t>Some providers find it useful for a nurse to verbally note the passage of time in 60 second increments.</a:t>
            </a:r>
          </a:p>
          <a:p>
            <a:endParaRPr lang="en-GB" dirty="0"/>
          </a:p>
        </p:txBody>
      </p:sp>
    </p:spTree>
    <p:extLst>
      <p:ext uri="{BB962C8B-B14F-4D97-AF65-F5344CB8AC3E}">
        <p14:creationId xmlns:p14="http://schemas.microsoft.com/office/powerpoint/2010/main" val="16249832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lstStyle/>
          <a:p>
            <a:r>
              <a:rPr lang="en-US" dirty="0"/>
              <a:t>Approaches for relieving dystocia — No single approach is clearly more effective or safer for the fetus than another; the initial choice and order of progression is at the provider's discretion </a:t>
            </a:r>
          </a:p>
          <a:p>
            <a:endParaRPr lang="en-US" dirty="0"/>
          </a:p>
          <a:p>
            <a:r>
              <a:rPr lang="en-US" dirty="0"/>
              <a:t>beginning with the least invasive approaches (suprapubic pressure and </a:t>
            </a:r>
            <a:r>
              <a:rPr lang="en-US" dirty="0" err="1"/>
              <a:t>McRoberts</a:t>
            </a:r>
            <a:r>
              <a:rPr lang="en-US" dirty="0"/>
              <a:t> maneuver) and, if unsuccessful, moving on to more invasive options</a:t>
            </a:r>
            <a:endParaRPr lang="en-GB" dirty="0"/>
          </a:p>
        </p:txBody>
      </p:sp>
    </p:spTree>
    <p:extLst>
      <p:ext uri="{BB962C8B-B14F-4D97-AF65-F5344CB8AC3E}">
        <p14:creationId xmlns:p14="http://schemas.microsoft.com/office/powerpoint/2010/main" val="33669586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The </a:t>
            </a:r>
            <a:r>
              <a:rPr lang="en-US" dirty="0" err="1"/>
              <a:t>McRoberts</a:t>
            </a:r>
            <a:r>
              <a:rPr lang="en-US" dirty="0"/>
              <a:t> maneuver requires two assistants, each of whom grasps a maternal leg and sharply flexes the thigh back against the abdomen </a:t>
            </a:r>
          </a:p>
          <a:p>
            <a:endParaRPr lang="en-US" dirty="0"/>
          </a:p>
          <a:p>
            <a:r>
              <a:rPr lang="en-US" dirty="0"/>
              <a:t>This procedure relieves shoulder dystocia via marked </a:t>
            </a:r>
            <a:r>
              <a:rPr lang="en-US" dirty="0" err="1"/>
              <a:t>cephalad</a:t>
            </a:r>
            <a:r>
              <a:rPr lang="en-US" dirty="0"/>
              <a:t> rotation of the symphysis pubis and subsequent flattening the sacrum, thus removing the sacral promontory as an obstruction site </a:t>
            </a:r>
            <a:endParaRPr lang="en-GB" dirty="0"/>
          </a:p>
        </p:txBody>
      </p:sp>
    </p:spTree>
    <p:extLst>
      <p:ext uri="{BB962C8B-B14F-4D97-AF65-F5344CB8AC3E}">
        <p14:creationId xmlns:p14="http://schemas.microsoft.com/office/powerpoint/2010/main" val="32655633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lstStyle/>
          <a:p>
            <a:r>
              <a:rPr lang="en-US" dirty="0"/>
              <a:t>Suprapubic pressure </a:t>
            </a:r>
          </a:p>
          <a:p>
            <a:endParaRPr lang="en-US" dirty="0"/>
          </a:p>
          <a:p>
            <a:endParaRPr lang="en-US" dirty="0"/>
          </a:p>
          <a:p>
            <a:r>
              <a:rPr lang="en-US" dirty="0"/>
              <a:t> This maneuver requires use of an assistant to apply pressure </a:t>
            </a:r>
            <a:r>
              <a:rPr lang="en-US" dirty="0" err="1"/>
              <a:t>suprapubically</a:t>
            </a:r>
            <a:r>
              <a:rPr lang="en-US" dirty="0"/>
              <a:t> with the palm or fist, directing the pressure on the anterior shoulder both downward (to below the pubic bone) and laterally (toward the baby's face or sternum) in conjunction with the </a:t>
            </a:r>
            <a:r>
              <a:rPr lang="en-US" dirty="0" err="1"/>
              <a:t>McRoberts</a:t>
            </a:r>
            <a:r>
              <a:rPr lang="en-US" dirty="0"/>
              <a:t> maneuver</a:t>
            </a:r>
            <a:endParaRPr lang="en-GB" dirty="0"/>
          </a:p>
        </p:txBody>
      </p:sp>
    </p:spTree>
    <p:extLst>
      <p:ext uri="{BB962C8B-B14F-4D97-AF65-F5344CB8AC3E}">
        <p14:creationId xmlns:p14="http://schemas.microsoft.com/office/powerpoint/2010/main" val="731804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2404269" y="2167731"/>
            <a:ext cx="5143500" cy="3867150"/>
          </a:xfrm>
          <a:prstGeom prst="rect">
            <a:avLst/>
          </a:prstGeom>
        </p:spPr>
      </p:pic>
    </p:spTree>
    <p:extLst>
      <p:ext uri="{BB962C8B-B14F-4D97-AF65-F5344CB8AC3E}">
        <p14:creationId xmlns:p14="http://schemas.microsoft.com/office/powerpoint/2010/main" val="3997992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2806701" y="1397000"/>
            <a:ext cx="5245100" cy="4940300"/>
          </a:xfrm>
          <a:prstGeom prst="rect">
            <a:avLst/>
          </a:prstGeom>
        </p:spPr>
      </p:pic>
    </p:spTree>
    <p:extLst>
      <p:ext uri="{BB962C8B-B14F-4D97-AF65-F5344CB8AC3E}">
        <p14:creationId xmlns:p14="http://schemas.microsoft.com/office/powerpoint/2010/main" val="1847011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A vaginal delivery is complicated by shoulder dystocia when, after delivery of the fetal head, additional obstetric maneuvers beyond gentle traction are needed to enable delivery of the fetal shoulders. </a:t>
            </a:r>
          </a:p>
          <a:p>
            <a:endParaRPr lang="en-US" dirty="0"/>
          </a:p>
          <a:p>
            <a:r>
              <a:rPr lang="en-US" dirty="0"/>
              <a:t>It occurs in 0.2 to 3 percent of all births and represents an obstetric emergency</a:t>
            </a:r>
            <a:endParaRPr lang="en-GB" dirty="0"/>
          </a:p>
        </p:txBody>
      </p:sp>
    </p:spTree>
    <p:extLst>
      <p:ext uri="{BB962C8B-B14F-4D97-AF65-F5344CB8AC3E}">
        <p14:creationId xmlns:p14="http://schemas.microsoft.com/office/powerpoint/2010/main" val="3314833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Rubin </a:t>
            </a:r>
            <a:r>
              <a:rPr lang="en-GB" dirty="0" err="1"/>
              <a:t>maneuver</a:t>
            </a:r>
            <a:r>
              <a:rPr lang="en-GB" dirty="0"/>
              <a:t> </a:t>
            </a:r>
          </a:p>
        </p:txBody>
      </p:sp>
      <p:sp>
        <p:nvSpPr>
          <p:cNvPr id="3" name="Content Placeholder 2"/>
          <p:cNvSpPr>
            <a:spLocks noGrp="1"/>
          </p:cNvSpPr>
          <p:nvPr>
            <p:ph idx="1"/>
          </p:nvPr>
        </p:nvSpPr>
        <p:spPr/>
        <p:txBody>
          <a:bodyPr/>
          <a:lstStyle/>
          <a:p>
            <a:r>
              <a:rPr lang="en-US" dirty="0"/>
              <a:t>The Rubin maneuver causes adduction of the fetal shoulder so that the shoulders are displaced from the </a:t>
            </a:r>
            <a:r>
              <a:rPr lang="en-US" dirty="0" err="1"/>
              <a:t>anteroposterior</a:t>
            </a:r>
            <a:r>
              <a:rPr lang="en-US" dirty="0"/>
              <a:t> diameter of the inlet, thereby allowing the posterior arm to enter the pelvis </a:t>
            </a:r>
          </a:p>
          <a:p>
            <a:endParaRPr lang="en-US" dirty="0"/>
          </a:p>
          <a:p>
            <a:r>
              <a:rPr lang="en-US" dirty="0"/>
              <a:t> Under adequate anesthesia, the clinician places one hand in the vagina and on the back surface of the posterior fetal shoulder, and then rotates it anteriorly (towards the fetal face). If the fetal spine is on the maternal left, the operator's right hand is used; the left hand is used if the fetal spine is on the maternal right</a:t>
            </a:r>
          </a:p>
          <a:p>
            <a:r>
              <a:rPr lang="en-US" dirty="0"/>
              <a:t> Alternatively, the Rubin maneuver can be attempted by placing a hand on the back surface of the anterior fetal shoulder, if it is more accessible.</a:t>
            </a:r>
            <a:endParaRPr lang="en-GB" dirty="0"/>
          </a:p>
        </p:txBody>
      </p:sp>
    </p:spTree>
    <p:extLst>
      <p:ext uri="{BB962C8B-B14F-4D97-AF65-F5344CB8AC3E}">
        <p14:creationId xmlns:p14="http://schemas.microsoft.com/office/powerpoint/2010/main" val="15237022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790950" y="319087"/>
            <a:ext cx="4610100" cy="6219825"/>
          </a:xfrm>
          <a:prstGeom prst="rect">
            <a:avLst/>
          </a:prstGeom>
        </p:spPr>
      </p:pic>
    </p:spTree>
    <p:extLst>
      <p:ext uri="{BB962C8B-B14F-4D97-AF65-F5344CB8AC3E}">
        <p14:creationId xmlns:p14="http://schemas.microsoft.com/office/powerpoint/2010/main" val="3017230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392359" y="1222056"/>
            <a:ext cx="7407282" cy="4413887"/>
          </a:xfrm>
          <a:prstGeom prst="rect">
            <a:avLst/>
          </a:prstGeom>
        </p:spPr>
      </p:pic>
    </p:spTree>
    <p:extLst>
      <p:ext uri="{BB962C8B-B14F-4D97-AF65-F5344CB8AC3E}">
        <p14:creationId xmlns:p14="http://schemas.microsoft.com/office/powerpoint/2010/main" val="2169675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Woods screw </a:t>
            </a:r>
            <a:r>
              <a:rPr lang="en-GB" dirty="0" err="1"/>
              <a:t>maneuver</a:t>
            </a:r>
            <a:r>
              <a:rPr lang="en-GB" dirty="0"/>
              <a:t> — </a:t>
            </a:r>
          </a:p>
        </p:txBody>
      </p:sp>
      <p:sp>
        <p:nvSpPr>
          <p:cNvPr id="3" name="Content Placeholder 2"/>
          <p:cNvSpPr>
            <a:spLocks noGrp="1"/>
          </p:cNvSpPr>
          <p:nvPr>
            <p:ph idx="1"/>
          </p:nvPr>
        </p:nvSpPr>
        <p:spPr/>
        <p:txBody>
          <a:bodyPr>
            <a:normAutofit/>
          </a:bodyPr>
          <a:lstStyle/>
          <a:p>
            <a:pPr marL="0" indent="0">
              <a:buNone/>
            </a:pPr>
            <a:r>
              <a:rPr lang="en-US" dirty="0"/>
              <a:t> Woods likened shoulder dystocia to the "crossed thread" of a bolt into a nut. Although a bolt cannot be forced into a nut, it goes through easily when turned repeatedly </a:t>
            </a:r>
          </a:p>
          <a:p>
            <a:pPr marL="0" indent="0">
              <a:buNone/>
            </a:pPr>
            <a:r>
              <a:rPr lang="en-US" dirty="0"/>
              <a:t> The Woods screw maneuver rotates the fetus by exerting pressure on the anterior, </a:t>
            </a:r>
            <a:r>
              <a:rPr lang="en-US" dirty="0" err="1"/>
              <a:t>clavicular</a:t>
            </a:r>
            <a:r>
              <a:rPr lang="en-US" dirty="0"/>
              <a:t> surface of the posterior shoulder to turn the fetus until the anterior shoulder emerges from behind the maternal symphysis </a:t>
            </a:r>
          </a:p>
          <a:p>
            <a:pPr marL="0" indent="0">
              <a:buNone/>
            </a:pPr>
            <a:r>
              <a:rPr lang="en-US" dirty="0"/>
              <a:t> If the fetal spine is on the maternal left, the operator uses the left hand to push on the clavicle of the posterior arm and rotate the baby 180 degrees in a counterclockwise direction. </a:t>
            </a:r>
            <a:endParaRPr lang="en-GB" dirty="0"/>
          </a:p>
        </p:txBody>
      </p:sp>
    </p:spTree>
    <p:extLst>
      <p:ext uri="{BB962C8B-B14F-4D97-AF65-F5344CB8AC3E}">
        <p14:creationId xmlns:p14="http://schemas.microsoft.com/office/powerpoint/2010/main" val="1511908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Woods screw </a:t>
            </a:r>
            <a:r>
              <a:rPr lang="en-GB" dirty="0" err="1"/>
              <a:t>maneuver</a:t>
            </a:r>
            <a:r>
              <a:rPr lang="en-GB" dirty="0"/>
              <a:t> </a:t>
            </a:r>
          </a:p>
        </p:txBody>
      </p:sp>
      <p:sp>
        <p:nvSpPr>
          <p:cNvPr id="3" name="Content Placeholder 2"/>
          <p:cNvSpPr>
            <a:spLocks noGrp="1"/>
          </p:cNvSpPr>
          <p:nvPr>
            <p:ph idx="1"/>
          </p:nvPr>
        </p:nvSpPr>
        <p:spPr/>
        <p:txBody>
          <a:bodyPr>
            <a:normAutofit/>
          </a:bodyPr>
          <a:lstStyle/>
          <a:p>
            <a:pPr marL="0" indent="0">
              <a:buNone/>
            </a:pPr>
            <a:r>
              <a:rPr lang="en-US" dirty="0"/>
              <a:t>The fetal head and neck should not be twisted. </a:t>
            </a:r>
          </a:p>
          <a:p>
            <a:pPr marL="0" indent="0">
              <a:buNone/>
            </a:pPr>
            <a:r>
              <a:rPr lang="en-US" dirty="0"/>
              <a:t>the Woods and Rubin maneuvers can be combined so that one shoulder is being pushed from the front and the other shoulder is being pushed from the back in the same clockwise or counterclockwise direction. This increases the rotational force on the shoulders.</a:t>
            </a:r>
            <a:endParaRPr lang="en-GB" dirty="0"/>
          </a:p>
        </p:txBody>
      </p:sp>
    </p:spTree>
    <p:extLst>
      <p:ext uri="{BB962C8B-B14F-4D97-AF65-F5344CB8AC3E}">
        <p14:creationId xmlns:p14="http://schemas.microsoft.com/office/powerpoint/2010/main" val="30720540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529012" y="495300"/>
            <a:ext cx="5133975" cy="5867400"/>
          </a:xfrm>
          <a:prstGeom prst="rect">
            <a:avLst/>
          </a:prstGeom>
        </p:spPr>
      </p:pic>
    </p:spTree>
    <p:extLst>
      <p:ext uri="{BB962C8B-B14F-4D97-AF65-F5344CB8AC3E}">
        <p14:creationId xmlns:p14="http://schemas.microsoft.com/office/powerpoint/2010/main" val="42566926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31986" y="1380566"/>
            <a:ext cx="7328027" cy="4096867"/>
          </a:xfrm>
          <a:prstGeom prst="rect">
            <a:avLst/>
          </a:prstGeom>
        </p:spPr>
      </p:pic>
    </p:spTree>
    <p:extLst>
      <p:ext uri="{BB962C8B-B14F-4D97-AF65-F5344CB8AC3E}">
        <p14:creationId xmlns:p14="http://schemas.microsoft.com/office/powerpoint/2010/main" val="3467707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Delivery of the posterior arm </a:t>
            </a:r>
            <a:endParaRPr lang="en-GB" dirty="0"/>
          </a:p>
        </p:txBody>
      </p:sp>
      <p:sp>
        <p:nvSpPr>
          <p:cNvPr id="3" name="Content Placeholder 2"/>
          <p:cNvSpPr>
            <a:spLocks noGrp="1"/>
          </p:cNvSpPr>
          <p:nvPr>
            <p:ph idx="1"/>
          </p:nvPr>
        </p:nvSpPr>
        <p:spPr/>
        <p:txBody>
          <a:bodyPr>
            <a:normAutofit/>
          </a:bodyPr>
          <a:lstStyle/>
          <a:p>
            <a:r>
              <a:rPr lang="en-US" dirty="0"/>
              <a:t>Delivery of the posterior arm almost always relieves impaction of the anterior shoulder and resolves the dystocia. </a:t>
            </a:r>
          </a:p>
          <a:p>
            <a:r>
              <a:rPr lang="en-US" dirty="0"/>
              <a:t>It is an appropriate second maneuver if the less technically demanding and often successful </a:t>
            </a:r>
            <a:r>
              <a:rPr lang="en-US" dirty="0" err="1"/>
              <a:t>McRoberts</a:t>
            </a:r>
            <a:r>
              <a:rPr lang="en-US" dirty="0"/>
              <a:t> maneuver and suprapubic pressure fail</a:t>
            </a:r>
          </a:p>
          <a:p>
            <a:endParaRPr lang="en-US" dirty="0"/>
          </a:p>
          <a:p>
            <a:r>
              <a:rPr lang="en-US" dirty="0"/>
              <a:t>The maneuver, which is best performed under adequate anesthesia, requires introducing a hand into the vagina to locate the posterior shoulder and arm. arm.</a:t>
            </a:r>
            <a:endParaRPr lang="en-GB" dirty="0"/>
          </a:p>
        </p:txBody>
      </p:sp>
    </p:spTree>
    <p:extLst>
      <p:ext uri="{BB962C8B-B14F-4D97-AF65-F5344CB8AC3E}">
        <p14:creationId xmlns:p14="http://schemas.microsoft.com/office/powerpoint/2010/main" val="39479567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Delivery of the posterior arm </a:t>
            </a:r>
            <a:endParaRPr lang="en-GB" dirty="0"/>
          </a:p>
        </p:txBody>
      </p:sp>
      <p:sp>
        <p:nvSpPr>
          <p:cNvPr id="3" name="Content Placeholder 2"/>
          <p:cNvSpPr>
            <a:spLocks noGrp="1"/>
          </p:cNvSpPr>
          <p:nvPr>
            <p:ph idx="1"/>
          </p:nvPr>
        </p:nvSpPr>
        <p:spPr/>
        <p:txBody>
          <a:bodyPr>
            <a:normAutofit/>
          </a:bodyPr>
          <a:lstStyle/>
          <a:p>
            <a:r>
              <a:rPr lang="en-US" dirty="0"/>
              <a:t> If the fetal abdomen faces the maternal right, the operator's left hand should be used; if the fetal abdomen faces the maternal left, the right hand is used</a:t>
            </a:r>
          </a:p>
          <a:p>
            <a:endParaRPr lang="en-US" dirty="0"/>
          </a:p>
          <a:p>
            <a:r>
              <a:rPr lang="en-US" dirty="0"/>
              <a:t> The posterior arm should be identified and followed to the elbow. If the elbow is flexed, the operator can grasp the forearm and hand and pull out the arm. If it is extended, pressure is applied in the </a:t>
            </a:r>
            <a:r>
              <a:rPr lang="en-US" dirty="0" err="1"/>
              <a:t>antecubital</a:t>
            </a:r>
            <a:r>
              <a:rPr lang="en-US" dirty="0"/>
              <a:t> fossa. </a:t>
            </a:r>
            <a:endParaRPr lang="en-GB" dirty="0"/>
          </a:p>
        </p:txBody>
      </p:sp>
    </p:spTree>
    <p:extLst>
      <p:ext uri="{BB962C8B-B14F-4D97-AF65-F5344CB8AC3E}">
        <p14:creationId xmlns:p14="http://schemas.microsoft.com/office/powerpoint/2010/main" val="1353477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Delivery of the posterior arm </a:t>
            </a:r>
            <a:endParaRPr lang="en-GB" dirty="0"/>
          </a:p>
        </p:txBody>
      </p:sp>
      <p:sp>
        <p:nvSpPr>
          <p:cNvPr id="3" name="Content Placeholder 2"/>
          <p:cNvSpPr>
            <a:spLocks noGrp="1"/>
          </p:cNvSpPr>
          <p:nvPr>
            <p:ph idx="1"/>
          </p:nvPr>
        </p:nvSpPr>
        <p:spPr/>
        <p:txBody>
          <a:bodyPr>
            <a:normAutofit/>
          </a:bodyPr>
          <a:lstStyle/>
          <a:p>
            <a:r>
              <a:rPr lang="en-US" dirty="0"/>
              <a:t>This flexes the elbow across the fetal chest and allows the forearm or hand to be grasped. The arm is then pulled out of the vagina, which also delivers the posterior shoulder and reduces the shoulder diameter by 2 to 3 cm as the 13 cm </a:t>
            </a:r>
            <a:r>
              <a:rPr lang="en-US" dirty="0" err="1"/>
              <a:t>bisacromial</a:t>
            </a:r>
            <a:r>
              <a:rPr lang="en-US" dirty="0"/>
              <a:t> diameter becomes a 10 to 11 cm </a:t>
            </a:r>
            <a:r>
              <a:rPr lang="en-US" dirty="0" err="1"/>
              <a:t>axilloacromial</a:t>
            </a:r>
            <a:r>
              <a:rPr lang="en-US" dirty="0"/>
              <a:t> diameter </a:t>
            </a:r>
          </a:p>
          <a:p>
            <a:endParaRPr lang="en-US" dirty="0"/>
          </a:p>
          <a:p>
            <a:r>
              <a:rPr lang="en-US" dirty="0"/>
              <a:t> If the anterior shoulder cannot be delivered at this point, the fetus can be rotated and the procedure repeated for the anterior (now posterior) arm.</a:t>
            </a:r>
            <a:endParaRPr lang="en-GB" dirty="0"/>
          </a:p>
        </p:txBody>
      </p:sp>
    </p:spTree>
    <p:extLst>
      <p:ext uri="{BB962C8B-B14F-4D97-AF65-F5344CB8AC3E}">
        <p14:creationId xmlns:p14="http://schemas.microsoft.com/office/powerpoint/2010/main" val="38778201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Few shoulder </a:t>
            </a:r>
            <a:r>
              <a:rPr lang="en-US" dirty="0" err="1"/>
              <a:t>dystocias</a:t>
            </a:r>
            <a:r>
              <a:rPr lang="en-US" dirty="0"/>
              <a:t> can be anticipated and prevented, </a:t>
            </a:r>
            <a:r>
              <a:rPr lang="en-US" dirty="0">
                <a:solidFill>
                  <a:schemeClr val="accent1">
                    <a:lumMod val="75000"/>
                  </a:schemeClr>
                </a:solidFill>
              </a:rPr>
              <a:t>as most </a:t>
            </a:r>
            <a:r>
              <a:rPr lang="en-US" dirty="0"/>
              <a:t>occur in the </a:t>
            </a:r>
            <a:r>
              <a:rPr lang="en-US" dirty="0">
                <a:solidFill>
                  <a:schemeClr val="accent1">
                    <a:lumMod val="75000"/>
                  </a:schemeClr>
                </a:solidFill>
              </a:rPr>
              <a:t>absence of risk factors</a:t>
            </a:r>
            <a:r>
              <a:rPr lang="en-US" dirty="0"/>
              <a:t>.</a:t>
            </a:r>
          </a:p>
          <a:p>
            <a:endParaRPr lang="en-US" dirty="0"/>
          </a:p>
          <a:p>
            <a:endParaRPr lang="en-US" dirty="0"/>
          </a:p>
          <a:p>
            <a:r>
              <a:rPr lang="en-US" dirty="0"/>
              <a:t> Therefore, the obstetrician must be prepared to recognize a shoulder dystocia immediately and proceed through an orderly sequence of steps to affect delivery in a timely manner. </a:t>
            </a:r>
            <a:endParaRPr lang="en-GB" dirty="0"/>
          </a:p>
        </p:txBody>
      </p:sp>
    </p:spTree>
    <p:extLst>
      <p:ext uri="{BB962C8B-B14F-4D97-AF65-F5344CB8AC3E}">
        <p14:creationId xmlns:p14="http://schemas.microsoft.com/office/powerpoint/2010/main" val="173559304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2997200" y="1485900"/>
            <a:ext cx="4318000" cy="5016500"/>
          </a:xfrm>
          <a:prstGeom prst="rect">
            <a:avLst/>
          </a:prstGeom>
        </p:spPr>
      </p:pic>
    </p:spTree>
    <p:extLst>
      <p:ext uri="{BB962C8B-B14F-4D97-AF65-F5344CB8AC3E}">
        <p14:creationId xmlns:p14="http://schemas.microsoft.com/office/powerpoint/2010/main" val="10304800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975360" y="597408"/>
            <a:ext cx="8339328" cy="6083808"/>
          </a:xfrm>
          <a:prstGeom prst="rect">
            <a:avLst/>
          </a:prstGeom>
        </p:spPr>
      </p:pic>
    </p:spTree>
    <p:extLst>
      <p:ext uri="{BB962C8B-B14F-4D97-AF65-F5344CB8AC3E}">
        <p14:creationId xmlns:p14="http://schemas.microsoft.com/office/powerpoint/2010/main" val="2545296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865632" y="292608"/>
            <a:ext cx="9156192" cy="6230112"/>
          </a:xfrm>
          <a:prstGeom prst="rect">
            <a:avLst/>
          </a:prstGeom>
        </p:spPr>
      </p:pic>
    </p:spTree>
    <p:extLst>
      <p:ext uri="{BB962C8B-B14F-4D97-AF65-F5344CB8AC3E}">
        <p14:creationId xmlns:p14="http://schemas.microsoft.com/office/powerpoint/2010/main" val="673879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Delivery of the posterior shoulder (</a:t>
            </a:r>
            <a:r>
              <a:rPr lang="en-US" dirty="0" err="1"/>
              <a:t>Menticoglou</a:t>
            </a:r>
            <a:r>
              <a:rPr lang="en-US" dirty="0"/>
              <a:t> maneuver) </a:t>
            </a:r>
            <a:endParaRPr lang="en-GB" dirty="0"/>
          </a:p>
        </p:txBody>
      </p:sp>
      <p:sp>
        <p:nvSpPr>
          <p:cNvPr id="3" name="Content Placeholder 2"/>
          <p:cNvSpPr>
            <a:spLocks noGrp="1"/>
          </p:cNvSpPr>
          <p:nvPr>
            <p:ph idx="1"/>
          </p:nvPr>
        </p:nvSpPr>
        <p:spPr/>
        <p:txBody>
          <a:bodyPr/>
          <a:lstStyle/>
          <a:p>
            <a:r>
              <a:rPr lang="en-US" dirty="0"/>
              <a:t> If it is not possible to reach the elbow or forearm, it may be possible to deliver the posterior shoulder before delivering the arm </a:t>
            </a:r>
          </a:p>
          <a:p>
            <a:endParaRPr lang="en-US" dirty="0"/>
          </a:p>
          <a:p>
            <a:r>
              <a:rPr lang="en-US" dirty="0"/>
              <a:t>After an assistant gently flexes the fetal head toward the anterior shoulder, the obstetrician places his/her right middle finger into the fetus' posterior axilla from the left side of the pelvis and the left middle finger into the posterior axilla from the right side of the pelvis. The two middle fingers in the axilla are then used to pull the posterior shoulder downward along the curve of the sacrum. Once the shoulder has been brought down sufficiently, the posterior arm can be grasped and delivered. These maneuvers are associated with an increased risk of fracture, but not brachial plexus injury.</a:t>
            </a:r>
            <a:endParaRPr lang="en-GB" dirty="0"/>
          </a:p>
        </p:txBody>
      </p:sp>
    </p:spTree>
    <p:extLst>
      <p:ext uri="{BB962C8B-B14F-4D97-AF65-F5344CB8AC3E}">
        <p14:creationId xmlns:p14="http://schemas.microsoft.com/office/powerpoint/2010/main" val="944522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2"/>
          <a:stretch>
            <a:fillRect/>
          </a:stretch>
        </p:blipFill>
        <p:spPr>
          <a:xfrm>
            <a:off x="670560" y="0"/>
            <a:ext cx="9326880" cy="6705600"/>
          </a:xfrm>
          <a:prstGeom prst="rect">
            <a:avLst/>
          </a:prstGeom>
        </p:spPr>
      </p:pic>
    </p:spTree>
    <p:extLst>
      <p:ext uri="{BB962C8B-B14F-4D97-AF65-F5344CB8AC3E}">
        <p14:creationId xmlns:p14="http://schemas.microsoft.com/office/powerpoint/2010/main" val="23392432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Gaskin all-fours </a:t>
            </a:r>
            <a:r>
              <a:rPr lang="en-GB" dirty="0" err="1"/>
              <a:t>maneuver</a:t>
            </a:r>
            <a:r>
              <a:rPr lang="en-GB" dirty="0"/>
              <a:t> — </a:t>
            </a:r>
          </a:p>
        </p:txBody>
      </p:sp>
      <p:sp>
        <p:nvSpPr>
          <p:cNvPr id="3" name="Content Placeholder 2"/>
          <p:cNvSpPr>
            <a:spLocks noGrp="1"/>
          </p:cNvSpPr>
          <p:nvPr>
            <p:ph idx="1"/>
          </p:nvPr>
        </p:nvSpPr>
        <p:spPr/>
        <p:txBody>
          <a:bodyPr/>
          <a:lstStyle/>
          <a:p>
            <a:r>
              <a:rPr lang="en-US" dirty="0"/>
              <a:t>This maneuver, first introduced by Ina May Gaskin, CPM, places the mother on her hands and knees but not in the knee-chest position. An alternative is a racing start or "sprinter" position. The infant is delivered from this position by gentle downward traction on the posterior shoulder (the shoulder against the maternal sacrum) or upward traction on the anterior shoulder (the shoulder against the maternal symphysis). This may be a good choice for the initial management of the mother in a birthing bed with only local or </a:t>
            </a:r>
            <a:r>
              <a:rPr lang="en-US" dirty="0" err="1"/>
              <a:t>pudendal</a:t>
            </a:r>
            <a:r>
              <a:rPr lang="en-US" dirty="0"/>
              <a:t> anesthesia.</a:t>
            </a:r>
            <a:endParaRPr lang="en-GB" dirty="0"/>
          </a:p>
        </p:txBody>
      </p:sp>
    </p:spTree>
    <p:extLst>
      <p:ext uri="{BB962C8B-B14F-4D97-AF65-F5344CB8AC3E}">
        <p14:creationId xmlns:p14="http://schemas.microsoft.com/office/powerpoint/2010/main" val="266699536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err="1"/>
              <a:t>Clavicular</a:t>
            </a:r>
            <a:r>
              <a:rPr lang="en-US" dirty="0"/>
              <a:t> fracture — The clavicle can be intentionally fractured to shorten the </a:t>
            </a:r>
            <a:r>
              <a:rPr lang="en-US" dirty="0" err="1"/>
              <a:t>biacromial</a:t>
            </a:r>
            <a:r>
              <a:rPr lang="en-US" dirty="0"/>
              <a:t> diameter. This is done by pulling the anterior clavicle outward. However, intentional </a:t>
            </a:r>
            <a:r>
              <a:rPr lang="en-US" dirty="0" err="1"/>
              <a:t>clavicular</a:t>
            </a:r>
            <a:r>
              <a:rPr lang="en-US" dirty="0"/>
              <a:t> fracture can be difficult to perform and can lead to injury of underlying vascular and pulmonary structures.</a:t>
            </a:r>
          </a:p>
          <a:p>
            <a:endParaRPr lang="en-US" dirty="0"/>
          </a:p>
        </p:txBody>
      </p:sp>
    </p:spTree>
    <p:extLst>
      <p:ext uri="{BB962C8B-B14F-4D97-AF65-F5344CB8AC3E}">
        <p14:creationId xmlns:p14="http://schemas.microsoft.com/office/powerpoint/2010/main" val="42929634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US" dirty="0"/>
          </a:p>
          <a:p>
            <a:r>
              <a:rPr lang="en-US" dirty="0" err="1"/>
              <a:t>Zavanelli</a:t>
            </a:r>
            <a:r>
              <a:rPr lang="en-US" dirty="0"/>
              <a:t> maneuver — This procedure, also known as the Gunn-</a:t>
            </a:r>
            <a:r>
              <a:rPr lang="en-US" dirty="0" err="1"/>
              <a:t>Zavanelli</a:t>
            </a:r>
            <a:r>
              <a:rPr lang="en-US" dirty="0"/>
              <a:t>-O'Leary maneuver, requires replacement of the fetal head in the pelvis, followed by cesarean delivery</a:t>
            </a:r>
            <a:endParaRPr lang="en-GB" dirty="0"/>
          </a:p>
        </p:txBody>
      </p:sp>
    </p:spTree>
    <p:extLst>
      <p:ext uri="{BB962C8B-B14F-4D97-AF65-F5344CB8AC3E}">
        <p14:creationId xmlns:p14="http://schemas.microsoft.com/office/powerpoint/2010/main" val="1468231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he fetal </a:t>
            </a:r>
            <a:r>
              <a:rPr lang="en-US" dirty="0" err="1"/>
              <a:t>biacromial</a:t>
            </a:r>
            <a:r>
              <a:rPr lang="en-US" dirty="0"/>
              <a:t> diameter (the distance between the outermost parts of the fetal shoulders) normally enters the pelvis at an oblique angle with the posterior shoulder ahead of the anterior one, rotating to the anterior-posterior position at the pelvic outlet with external rotation of the fetal head. The anterior shoulder can then slide under the symphysis pubis for delivery</a:t>
            </a:r>
            <a:endParaRPr lang="en-GB" dirty="0"/>
          </a:p>
        </p:txBody>
      </p:sp>
    </p:spTree>
    <p:extLst>
      <p:ext uri="{BB962C8B-B14F-4D97-AF65-F5344CB8AC3E}">
        <p14:creationId xmlns:p14="http://schemas.microsoft.com/office/powerpoint/2010/main" val="33562285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 If the fetal shoulders remain in an anterior-posterior position during descent or descend simultaneously rather than sequentially into the pelvic inlet, then the anterior shoulder can become impacted behind the symphysis pubis; the posterior shoulder may be obstructed by the sacral promontory. Anterior obstruction is more common than posterior obstruction. If descent of the fetal head continues while the anterior or posterior shoulder remains impacted, then stretching of the nerves in the brachial plexus may occur and may result in nerve injury.</a:t>
            </a:r>
            <a:endParaRPr lang="en-GB" dirty="0"/>
          </a:p>
        </p:txBody>
      </p:sp>
    </p:spTree>
    <p:extLst>
      <p:ext uri="{BB962C8B-B14F-4D97-AF65-F5344CB8AC3E}">
        <p14:creationId xmlns:p14="http://schemas.microsoft.com/office/powerpoint/2010/main" val="2814668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0896600" cy="6217920"/>
          </a:xfrm>
          <a:prstGeom prst="rect">
            <a:avLst/>
          </a:prstGeom>
        </p:spPr>
      </p:pic>
    </p:spTree>
    <p:extLst>
      <p:ext uri="{BB962C8B-B14F-4D97-AF65-F5344CB8AC3E}">
        <p14:creationId xmlns:p14="http://schemas.microsoft.com/office/powerpoint/2010/main" val="1730761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371975" y="919162"/>
            <a:ext cx="3448050" cy="5019675"/>
          </a:xfrm>
          <a:prstGeom prst="rect">
            <a:avLst/>
          </a:prstGeom>
        </p:spPr>
      </p:pic>
    </p:spTree>
    <p:extLst>
      <p:ext uri="{BB962C8B-B14F-4D97-AF65-F5344CB8AC3E}">
        <p14:creationId xmlns:p14="http://schemas.microsoft.com/office/powerpoint/2010/main" val="74774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US" dirty="0"/>
              <a:t>Injuries diagnosed at birth may have resulted from:</a:t>
            </a:r>
          </a:p>
          <a:p>
            <a:r>
              <a:rPr lang="en-US" dirty="0"/>
              <a:t> prenatal insults, </a:t>
            </a:r>
          </a:p>
          <a:p>
            <a:r>
              <a:rPr lang="en-US" dirty="0"/>
              <a:t>trauma related to labor</a:t>
            </a:r>
          </a:p>
          <a:p>
            <a:r>
              <a:rPr lang="en-US" dirty="0"/>
              <a:t> the impacted shoulder itself,</a:t>
            </a:r>
          </a:p>
          <a:p>
            <a:r>
              <a:rPr lang="en-US" dirty="0"/>
              <a:t> from the provider's attempt to deliver the infant.</a:t>
            </a:r>
          </a:p>
          <a:p>
            <a:endParaRPr lang="en-US" dirty="0"/>
          </a:p>
          <a:p>
            <a:endParaRPr lang="en-US" dirty="0"/>
          </a:p>
          <a:p>
            <a:r>
              <a:rPr lang="en-US" dirty="0"/>
              <a:t> </a:t>
            </a:r>
            <a:r>
              <a:rPr lang="en-US" dirty="0" err="1"/>
              <a:t>Acidemia</a:t>
            </a:r>
            <a:r>
              <a:rPr lang="en-US" dirty="0"/>
              <a:t> may result from compression of the umbilical cord, from compression of the vessels in the fetal neck by a tight nuchal cord, or a combination of factors</a:t>
            </a:r>
            <a:endParaRPr lang="en-GB" dirty="0"/>
          </a:p>
        </p:txBody>
      </p:sp>
    </p:spTree>
    <p:extLst>
      <p:ext uri="{BB962C8B-B14F-4D97-AF65-F5344CB8AC3E}">
        <p14:creationId xmlns:p14="http://schemas.microsoft.com/office/powerpoint/2010/main" val="35198771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a:t>
            </a:r>
          </a:p>
        </p:txBody>
      </p:sp>
      <p:sp>
        <p:nvSpPr>
          <p:cNvPr id="3" name="Content Placeholder 2"/>
          <p:cNvSpPr>
            <a:spLocks noGrp="1"/>
          </p:cNvSpPr>
          <p:nvPr>
            <p:ph idx="1"/>
          </p:nvPr>
        </p:nvSpPr>
        <p:spPr/>
        <p:txBody>
          <a:bodyPr/>
          <a:lstStyle/>
          <a:p>
            <a:r>
              <a:rPr lang="en-US" dirty="0"/>
              <a:t>The occurrence of shoulder dystocia cannot be accurately predicted on the basis of antenatal risk factors or labor abnormalities </a:t>
            </a:r>
          </a:p>
          <a:p>
            <a:endParaRPr lang="en-US" dirty="0"/>
          </a:p>
          <a:p>
            <a:r>
              <a:rPr lang="en-US" dirty="0"/>
              <a:t>Therefore, the clinician should be prepared for possible shoulder dystocia in all vaginal deliveries, be cognizant of the various procedures that have been shown to be effective for delivering the impacted shoulders, and have a step-wise plan of action, which allows expeditious execution of diagnosis and treatment.</a:t>
            </a:r>
            <a:endParaRPr lang="en-GB" dirty="0"/>
          </a:p>
        </p:txBody>
      </p:sp>
    </p:spTree>
    <p:extLst>
      <p:ext uri="{BB962C8B-B14F-4D97-AF65-F5344CB8AC3E}">
        <p14:creationId xmlns:p14="http://schemas.microsoft.com/office/powerpoint/2010/main" val="85333718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5c838f9a-5579-4757-bc0a-d59840195ac7">WEZYRYKFXCWS-1031-3</_dlc_DocId>
    <_dlc_DocIdUrl xmlns="5c838f9a-5579-4757-bc0a-d59840195ac7">
      <Url>http://medcare.health.gov.ir/hospman/mother/_layouts/DocIdRedir.aspx?ID=WEZYRYKFXCWS-1031-3</Url>
      <Description>WEZYRYKFXCWS-1031-3</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پرونده" ma:contentTypeID="0x010100BAE71D4D1F46084F88F8C2B2094997B8" ma:contentTypeVersion="0" ma:contentTypeDescription="یک سند جدید ایجاد کنید." ma:contentTypeScope="" ma:versionID="16218e5d8701248c68c60e48952ab280">
  <xsd:schema xmlns:xsd="http://www.w3.org/2001/XMLSchema" xmlns:xs="http://www.w3.org/2001/XMLSchema" xmlns:p="http://schemas.microsoft.com/office/2006/metadata/properties" xmlns:ns2="5c838f9a-5579-4757-bc0a-d59840195ac7" targetNamespace="http://schemas.microsoft.com/office/2006/metadata/properties" ma:root="true" ma:fieldsID="91afc694279df71ef8bd5525ecd76bc0" ns2:_="">
    <xsd:import namespace="5c838f9a-5579-4757-bc0a-d59840195ac7"/>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838f9a-5579-4757-bc0a-d59840195ac7" elementFormDefault="qualified">
    <xsd:import namespace="http://schemas.microsoft.com/office/2006/documentManagement/types"/>
    <xsd:import namespace="http://schemas.microsoft.com/office/infopath/2007/PartnerControls"/>
    <xsd:element name="_dlc_DocId" ma:index="8" nillable="true" ma:displayName="مقدار شناسه سند" ma:description="مقدار شناسه سند تعیین شده برای این آیتم." ma:internalName="_dlc_DocId" ma:readOnly="true">
      <xsd:simpleType>
        <xsd:restriction base="dms:Text"/>
      </xsd:simpleType>
    </xsd:element>
    <xsd:element name="_dlc_DocIdUrl" ma:index="9" nillable="true" ma:displayName="شناسه سند" ma:description="پیوند دائمی به این سند."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نوع محتویات"/>
        <xsd:element ref="dc:title" minOccurs="0" maxOccurs="1" ma:index="4" ma:displayName="عنوان"/>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D6559B-23DB-46D0-B335-5B47AF3C15BF}">
  <ds:schemaRefs>
    <ds:schemaRef ds:uri="http://schemas.microsoft.com/office/2006/metadata/properties"/>
    <ds:schemaRef ds:uri="http://schemas.microsoft.com/office/infopath/2007/PartnerControls"/>
    <ds:schemaRef ds:uri="5c838f9a-5579-4757-bc0a-d59840195ac7"/>
  </ds:schemaRefs>
</ds:datastoreItem>
</file>

<file path=customXml/itemProps2.xml><?xml version="1.0" encoding="utf-8"?>
<ds:datastoreItem xmlns:ds="http://schemas.openxmlformats.org/officeDocument/2006/customXml" ds:itemID="{16F2122D-C267-457D-AA85-BBBB47CA977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838f9a-5579-4757-bc0a-d59840195a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3F51777-A8F9-4B25-95EE-F124D570DD27}">
  <ds:schemaRefs>
    <ds:schemaRef ds:uri="http://schemas.microsoft.com/sharepoint/events"/>
  </ds:schemaRefs>
</ds:datastoreItem>
</file>

<file path=customXml/itemProps4.xml><?xml version="1.0" encoding="utf-8"?>
<ds:datastoreItem xmlns:ds="http://schemas.openxmlformats.org/officeDocument/2006/customXml" ds:itemID="{41793948-352D-4AB7-8528-9046C749D9E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98</TotalTime>
  <Words>1688</Words>
  <Application>Microsoft Office PowerPoint</Application>
  <PresentationFormat>Widescreen</PresentationFormat>
  <Paragraphs>100</Paragraphs>
  <Slides>37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37</vt:i4>
      </vt:variant>
    </vt:vector>
  </HeadingPairs>
  <TitlesOfParts>
    <vt:vector size="41" baseType="lpstr">
      <vt:lpstr>Arial</vt:lpstr>
      <vt:lpstr>Trebuchet MS</vt:lpstr>
      <vt:lpstr>Wingdings 3</vt:lpstr>
      <vt:lpstr>Facet</vt:lpstr>
      <vt:lpstr>Shoulder dystocia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MANAGEMENT</vt:lpstr>
      <vt:lpstr>MANAGEMENT</vt:lpstr>
      <vt:lpstr>MANAGEMENT</vt:lpstr>
      <vt:lpstr>MANAGEMENT</vt:lpstr>
      <vt:lpstr>MANAGEMENT</vt:lpstr>
      <vt:lpstr>MANAGEMENT</vt:lpstr>
      <vt:lpstr>MANAGEMENT</vt:lpstr>
      <vt:lpstr>PowerPoint Presentation</vt:lpstr>
      <vt:lpstr>MANAGEMENT</vt:lpstr>
      <vt:lpstr>PowerPoint Presentation</vt:lpstr>
      <vt:lpstr>PowerPoint Presentation</vt:lpstr>
      <vt:lpstr>Rubin maneuver </vt:lpstr>
      <vt:lpstr>PowerPoint Presentation</vt:lpstr>
      <vt:lpstr>PowerPoint Presentation</vt:lpstr>
      <vt:lpstr>Woods screw maneuver — </vt:lpstr>
      <vt:lpstr>Woods screw maneuver </vt:lpstr>
      <vt:lpstr>PowerPoint Presentation</vt:lpstr>
      <vt:lpstr>PowerPoint Presentation</vt:lpstr>
      <vt:lpstr>Delivery of the posterior arm </vt:lpstr>
      <vt:lpstr>Delivery of the posterior arm </vt:lpstr>
      <vt:lpstr>Delivery of the posterior arm </vt:lpstr>
      <vt:lpstr>PowerPoint Presentation</vt:lpstr>
      <vt:lpstr>PowerPoint Presentation</vt:lpstr>
      <vt:lpstr>PowerPoint Presentation</vt:lpstr>
      <vt:lpstr>Delivery of the posterior shoulder (Menticoglou maneuver) </vt:lpstr>
      <vt:lpstr>PowerPoint Presentation</vt:lpstr>
      <vt:lpstr>Gaskin all-fours maneuver —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Shoulder dystocia</dc:title>
  <dc:creator>Reihaneh</dc:creator>
  <cp:lastModifiedBy>rpco</cp:lastModifiedBy>
  <cp:revision>14</cp:revision>
  <dcterms:created xsi:type="dcterms:W3CDTF">2016-12-07T03:09:04Z</dcterms:created>
  <dcterms:modified xsi:type="dcterms:W3CDTF">2021-09-20T08:49:43Z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0x010100BAE71D4D1F46084F88F8C2B2094997B8</vt:lpwstr>
  </property>
  <property fmtid="{D5CDD505-2E9C-101B-9397-08002B2CF9AE}" pid="3" name="_dlc_DocIdItemGuid">
    <vt:lpwstr>7c0c638c-b45b-43f9-bf6a-56054423e172</vt:lpwstr>
  </property>
</Properties>
</file>